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66" r:id="rId13"/>
    <p:sldId id="268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81" r:id="rId22"/>
    <p:sldId id="278" r:id="rId23"/>
    <p:sldId id="279" r:id="rId24"/>
    <p:sldId id="282" r:id="rId25"/>
    <p:sldId id="280" r:id="rId26"/>
    <p:sldId id="283" r:id="rId27"/>
    <p:sldId id="284" r:id="rId28"/>
    <p:sldId id="286" r:id="rId29"/>
    <p:sldId id="285" r:id="rId30"/>
    <p:sldId id="276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6002C3-F197-41EE-98DD-45561FEE69FF}" type="datetimeFigureOut">
              <a:rPr lang="es-MX" smtClean="0"/>
              <a:t>03/04/2014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5E3FA1-86A5-425A-A5A8-20429C1DBBF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7" y="260648"/>
            <a:ext cx="83475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¿Qué es R?</a:t>
            </a:r>
            <a:endParaRPr lang="es-MX" sz="2400" dirty="0" smtClean="0"/>
          </a:p>
          <a:p>
            <a:r>
              <a:rPr lang="es-MX" dirty="0" smtClean="0"/>
              <a:t>R (también conocido como “GNU S”) es un entorno y un lenguaje de programación</a:t>
            </a:r>
          </a:p>
          <a:p>
            <a:pPr algn="just"/>
            <a:r>
              <a:rPr lang="es-MX" dirty="0" smtClean="0"/>
              <a:t>orientado a objetos, para el análisis de datos, el cálculo estadístico y la generación de gráficos.</a:t>
            </a:r>
          </a:p>
          <a:p>
            <a:r>
              <a:rPr lang="es-ES" dirty="0"/>
              <a:t>Fue desarrollado inicialmente por Robert Gentleman y Ross </a:t>
            </a:r>
            <a:r>
              <a:rPr lang="es-ES" dirty="0" err="1"/>
              <a:t>Ihaka</a:t>
            </a:r>
            <a:r>
              <a:rPr lang="es-ES" dirty="0"/>
              <a:t> del </a:t>
            </a:r>
            <a:r>
              <a:rPr lang="es-ES" dirty="0" smtClean="0"/>
              <a:t> Departamento </a:t>
            </a:r>
            <a:r>
              <a:rPr lang="es-ES" dirty="0"/>
              <a:t>de Estadística de la Universidad de </a:t>
            </a:r>
            <a:r>
              <a:rPr lang="es-ES" dirty="0" err="1"/>
              <a:t>Auckland</a:t>
            </a:r>
            <a:r>
              <a:rPr lang="es-ES" dirty="0"/>
              <a:t> en </a:t>
            </a:r>
            <a:r>
              <a:rPr lang="es-ES" dirty="0" smtClean="0"/>
              <a:t>1993.</a:t>
            </a:r>
            <a:endParaRPr lang="es-MX" dirty="0"/>
          </a:p>
        </p:txBody>
      </p:sp>
      <p:grpSp>
        <p:nvGrpSpPr>
          <p:cNvPr id="3" name="2 Grupo"/>
          <p:cNvGrpSpPr/>
          <p:nvPr/>
        </p:nvGrpSpPr>
        <p:grpSpPr>
          <a:xfrm>
            <a:off x="952701" y="2241738"/>
            <a:ext cx="6158478" cy="2374523"/>
            <a:chOff x="1283804" y="2462211"/>
            <a:chExt cx="6158478" cy="2374523"/>
          </a:xfrm>
        </p:grpSpPr>
        <p:sp>
          <p:nvSpPr>
            <p:cNvPr id="5" name="4 CuadroTexto"/>
            <p:cNvSpPr txBox="1"/>
            <p:nvPr/>
          </p:nvSpPr>
          <p:spPr>
            <a:xfrm>
              <a:off x="1283804" y="3398315"/>
              <a:ext cx="23214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Lenguaje “S”</a:t>
              </a:r>
            </a:p>
            <a:p>
              <a:r>
                <a:rPr lang="es-ES" dirty="0" smtClean="0"/>
                <a:t>AT&amp;T Bell </a:t>
              </a:r>
              <a:r>
                <a:rPr lang="es-ES" dirty="0" err="1" smtClean="0"/>
                <a:t>Labs</a:t>
              </a:r>
              <a:r>
                <a:rPr lang="es-ES" dirty="0" smtClean="0"/>
                <a:t>.</a:t>
              </a:r>
            </a:p>
            <a:p>
              <a:r>
                <a:rPr lang="es-ES" dirty="0" smtClean="0"/>
                <a:t>(</a:t>
              </a:r>
              <a:r>
                <a:rPr lang="es-ES" dirty="0" err="1" smtClean="0"/>
                <a:t>Lucent</a:t>
              </a:r>
              <a:r>
                <a:rPr lang="es-ES" dirty="0" smtClean="0"/>
                <a:t> </a:t>
              </a:r>
              <a:r>
                <a:rPr lang="es-ES" dirty="0"/>
                <a:t>T</a:t>
              </a:r>
              <a:r>
                <a:rPr lang="es-ES" dirty="0" smtClean="0"/>
                <a:t>echnologies)</a:t>
              </a:r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244244" y="2462211"/>
              <a:ext cx="219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S-plus</a:t>
              </a:r>
            </a:p>
            <a:p>
              <a:r>
                <a:rPr lang="es-MX" dirty="0" smtClean="0"/>
                <a:t>TIBCO </a:t>
              </a:r>
              <a:r>
                <a:rPr lang="es-MX" dirty="0" err="1" smtClean="0"/>
                <a:t>Spotfire</a:t>
              </a:r>
              <a:r>
                <a:rPr lang="es-MX" dirty="0" smtClean="0"/>
                <a:t> S+</a:t>
              </a:r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316252" y="4190403"/>
              <a:ext cx="2005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</a:t>
              </a:r>
            </a:p>
            <a:p>
              <a:r>
                <a:rPr lang="es-ES" dirty="0" smtClean="0"/>
                <a:t>Software Libre  </a:t>
              </a:r>
              <a:endParaRPr lang="es-MX" dirty="0"/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3372036" y="2750243"/>
              <a:ext cx="172819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3372036" y="3974379"/>
              <a:ext cx="1872208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CuadroTexto"/>
          <p:cNvSpPr txBox="1"/>
          <p:nvPr/>
        </p:nvSpPr>
        <p:spPr>
          <a:xfrm>
            <a:off x="473980" y="5013176"/>
            <a:ext cx="7128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1.R is the highest paid IT skill (Dice.com survey, January 2014) </a:t>
            </a:r>
          </a:p>
          <a:p>
            <a:r>
              <a:rPr lang="en-US" sz="1400" dirty="0"/>
              <a:t>2.R most-used data science language after SQL (O'Reilly survey, January 2014) </a:t>
            </a:r>
          </a:p>
          <a:p>
            <a:r>
              <a:rPr lang="en-US" sz="1400" dirty="0"/>
              <a:t>3.R is used by 70% of data miners (</a:t>
            </a:r>
            <a:r>
              <a:rPr lang="en-US" sz="1400" dirty="0" err="1"/>
              <a:t>Rexer</a:t>
            </a:r>
            <a:r>
              <a:rPr lang="en-US" sz="1400" dirty="0"/>
              <a:t> survey, October 2013) </a:t>
            </a:r>
          </a:p>
          <a:p>
            <a:r>
              <a:rPr lang="en-US" sz="1400" dirty="0"/>
              <a:t>4.R is #15 of all programming languages (</a:t>
            </a:r>
            <a:r>
              <a:rPr lang="en-US" sz="1400" dirty="0" err="1"/>
              <a:t>RedMonk</a:t>
            </a:r>
            <a:r>
              <a:rPr lang="en-US" sz="1400" dirty="0"/>
              <a:t> language rankings, January 2014) </a:t>
            </a:r>
          </a:p>
          <a:p>
            <a:r>
              <a:rPr lang="en-US" sz="1400" dirty="0"/>
              <a:t>5.R growing faster than any other data science language (</a:t>
            </a:r>
            <a:r>
              <a:rPr lang="en-US" sz="1400" dirty="0" err="1"/>
              <a:t>KDNuggets</a:t>
            </a:r>
            <a:r>
              <a:rPr lang="en-US" sz="1400" dirty="0"/>
              <a:t> survey, August 2013) </a:t>
            </a:r>
          </a:p>
          <a:p>
            <a:r>
              <a:rPr lang="en-US" sz="1400" dirty="0"/>
              <a:t>6.R is the #1 Google Search for Advanced Analytics software (Google Trends, March 2014) </a:t>
            </a:r>
          </a:p>
          <a:p>
            <a:r>
              <a:rPr lang="en-US" sz="1400" dirty="0"/>
              <a:t>7.R has more than 2 million users worldwide (Oracle estimate, February 2012) </a:t>
            </a:r>
          </a:p>
        </p:txBody>
      </p:sp>
    </p:spTree>
    <p:extLst>
      <p:ext uri="{BB962C8B-B14F-4D97-AF65-F5344CB8AC3E}">
        <p14:creationId xmlns:p14="http://schemas.microsoft.com/office/powerpoint/2010/main" val="29622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 redondeado"/>
          <p:cNvSpPr/>
          <p:nvPr/>
        </p:nvSpPr>
        <p:spPr>
          <a:xfrm>
            <a:off x="205306" y="1386069"/>
            <a:ext cx="1974239" cy="4532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281763" y="188640"/>
            <a:ext cx="371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 es un lenguaje orientado a objetos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217366" y="733429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“Casi todo” en R son Objetos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89968" y="201129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Teclado  y Mouse</a:t>
            </a:r>
            <a:endParaRPr lang="es-MX" dirty="0"/>
          </a:p>
        </p:txBody>
      </p:sp>
      <p:grpSp>
        <p:nvGrpSpPr>
          <p:cNvPr id="5" name="4 Grupo"/>
          <p:cNvGrpSpPr/>
          <p:nvPr/>
        </p:nvGrpSpPr>
        <p:grpSpPr>
          <a:xfrm>
            <a:off x="2680763" y="1386069"/>
            <a:ext cx="2466651" cy="4532136"/>
            <a:chOff x="4873499" y="913088"/>
            <a:chExt cx="2466651" cy="4532136"/>
          </a:xfrm>
        </p:grpSpPr>
        <p:sp>
          <p:nvSpPr>
            <p:cNvPr id="6" name="5 Rectángulo redondeado"/>
            <p:cNvSpPr/>
            <p:nvPr/>
          </p:nvSpPr>
          <p:spPr>
            <a:xfrm>
              <a:off x="4873499" y="913088"/>
              <a:ext cx="2232248" cy="45321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233916" y="1646036"/>
              <a:ext cx="2106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Funciones y Operadores</a:t>
              </a:r>
              <a:endParaRPr lang="es-MX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609589" y="3154924"/>
              <a:ext cx="109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“Datos”</a:t>
              </a:r>
              <a:endParaRPr lang="es-MX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369812" y="4683086"/>
              <a:ext cx="157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“Resultados”</a:t>
              </a:r>
              <a:endParaRPr lang="es-MX" dirty="0"/>
            </a:p>
          </p:txBody>
        </p:sp>
      </p:grpSp>
      <p:cxnSp>
        <p:nvCxnSpPr>
          <p:cNvPr id="10" name="9 Conector recto de flecha"/>
          <p:cNvCxnSpPr/>
          <p:nvPr/>
        </p:nvCxnSpPr>
        <p:spPr>
          <a:xfrm flipV="1">
            <a:off x="1478413" y="2334465"/>
            <a:ext cx="136539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662781" y="628279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Memoria RAM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629894" y="1441703"/>
            <a:ext cx="2232248" cy="4532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29512" y="628453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Disco Duro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51346" y="211972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Librerias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60911" y="3328972"/>
            <a:ext cx="133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Archivos de datos</a:t>
            </a:r>
            <a:endParaRPr lang="es-MX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524511" y="2281749"/>
            <a:ext cx="9863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524511" y="3460441"/>
            <a:ext cx="9863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524510" y="3767998"/>
            <a:ext cx="9863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028384" y="346747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INTERNET</a:t>
            </a:r>
            <a:endParaRPr lang="es-MX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240550" y="3635035"/>
            <a:ext cx="36215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110623" y="5122671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Gráficos</a:t>
            </a:r>
            <a:endParaRPr lang="es-MX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524511" y="5307337"/>
            <a:ext cx="12743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4524511" y="3910517"/>
            <a:ext cx="1436400" cy="1396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26285" y="511746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Monitor</a:t>
            </a:r>
            <a:endParaRPr lang="es-MX" dirty="0"/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1478413" y="5302127"/>
            <a:ext cx="15627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3735672" y="2790285"/>
            <a:ext cx="0" cy="8399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3155238" y="2689117"/>
            <a:ext cx="6350" cy="2445016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26285" y="62907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Usuario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38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3968" y="358241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Generar un objeto</a:t>
            </a:r>
          </a:p>
          <a:p>
            <a:r>
              <a:rPr lang="es-ES" dirty="0" smtClean="0"/>
              <a:t>Para generar un objeto, utilizamos “ </a:t>
            </a:r>
            <a:r>
              <a:rPr lang="es-ES" dirty="0" smtClean="0">
                <a:solidFill>
                  <a:srgbClr val="FF0000"/>
                </a:solidFill>
              </a:rPr>
              <a:t>&lt;- 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Opcionalmente se  puede usar “-&gt;” y “=”</a:t>
            </a:r>
          </a:p>
          <a:p>
            <a:r>
              <a:rPr lang="es-ES" dirty="0" smtClean="0"/>
              <a:t>en la mayoría de la literatura no se usan 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0064" y="2713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25172"/>
              </p:ext>
            </p:extLst>
          </p:nvPr>
        </p:nvGraphicFramePr>
        <p:xfrm>
          <a:off x="6660232" y="1632493"/>
          <a:ext cx="1252190" cy="2530556"/>
        </p:xfrm>
        <a:graphic>
          <a:graphicData uri="http://schemas.openxmlformats.org/drawingml/2006/table">
            <a:tbl>
              <a:tblPr/>
              <a:tblGrid>
                <a:gridCol w="1252190"/>
              </a:tblGrid>
              <a:tr h="185029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a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&lt;-1 </a:t>
                      </a:r>
                      <a:endParaRPr lang="pt-BR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b&lt;-2 </a:t>
                      </a:r>
                      <a:endParaRPr lang="pt-BR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d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&lt;-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4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 </a:t>
                      </a:r>
                      <a:r>
                        <a:rPr lang="pt-B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3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(</a:t>
                      </a:r>
                      <a:r>
                        <a:rPr lang="pt-B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)/d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[1] 0.75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 </a:t>
                      </a:r>
                      <a:r>
                        <a:rPr lang="pt-B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1.5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</a:txBody>
                  <a:tcPr marL="46257" marR="0" marT="0" marB="616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2050" y="4024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45382" y="5093532"/>
            <a:ext cx="2430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rgbClr val="FF0000"/>
                </a:solidFill>
              </a:rPr>
              <a:t>Primeros Comandos</a:t>
            </a:r>
          </a:p>
          <a:p>
            <a:r>
              <a:rPr lang="es-MX" dirty="0" err="1" smtClean="0"/>
              <a:t>ls</a:t>
            </a:r>
            <a:r>
              <a:rPr lang="es-MX" dirty="0" smtClean="0"/>
              <a:t> ( )</a:t>
            </a:r>
          </a:p>
          <a:p>
            <a:r>
              <a:rPr lang="es-MX" dirty="0" err="1"/>
              <a:t>r</a:t>
            </a:r>
            <a:r>
              <a:rPr lang="es-MX" dirty="0" err="1" smtClean="0"/>
              <a:t>m</a:t>
            </a:r>
            <a:r>
              <a:rPr lang="es-MX" dirty="0" smtClean="0"/>
              <a:t> ( )</a:t>
            </a:r>
          </a:p>
          <a:p>
            <a:r>
              <a:rPr lang="es-MX" dirty="0" err="1" smtClean="0"/>
              <a:t>save</a:t>
            </a:r>
            <a:r>
              <a:rPr lang="es-MX" dirty="0" smtClean="0"/>
              <a:t>()</a:t>
            </a:r>
          </a:p>
          <a:p>
            <a:r>
              <a:rPr lang="es-MX" dirty="0" smtClean="0"/>
              <a:t>load()</a:t>
            </a: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74311"/>
              </p:ext>
            </p:extLst>
          </p:nvPr>
        </p:nvGraphicFramePr>
        <p:xfrm>
          <a:off x="892423" y="885345"/>
          <a:ext cx="2265478" cy="2804876"/>
        </p:xfrm>
        <a:graphic>
          <a:graphicData uri="http://schemas.openxmlformats.org/drawingml/2006/table">
            <a:tbl>
              <a:tblPr/>
              <a:tblGrid>
                <a:gridCol w="2265478"/>
              </a:tblGrid>
              <a:tr h="185029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&gt;3+2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1] 5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sqrt(10)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1] 3.162278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4^2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1] 16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pi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1] 3.141593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sin(pi/2) </a:t>
                      </a:r>
                      <a:endParaRPr lang="da-DK" sz="1800" dirty="0" smtClean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 smtClean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1] 1</a:t>
                      </a:r>
                    </a:p>
                  </a:txBody>
                  <a:tcPr marL="46257" marR="0" marT="0" marB="616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2050" y="4024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28608" y="358241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R como calculadora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51149" y="3701172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Tipos de Archivo “nativos” de R</a:t>
            </a:r>
          </a:p>
          <a:p>
            <a:r>
              <a:rPr lang="es-ES" dirty="0" smtClean="0"/>
              <a:t>Datos	     (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rdata</a:t>
            </a:r>
            <a:r>
              <a:rPr lang="es-ES" dirty="0" smtClean="0"/>
              <a:t>)</a:t>
            </a:r>
          </a:p>
          <a:p>
            <a:r>
              <a:rPr lang="es-ES" dirty="0" smtClean="0"/>
              <a:t>Scripts        (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.r</a:t>
            </a:r>
            <a:r>
              <a:rPr lang="es-ES" dirty="0" smtClean="0"/>
              <a:t>)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20072" y="462450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FF0000"/>
                </a:solidFill>
              </a:rPr>
              <a:t>Comandos de </a:t>
            </a:r>
            <a:r>
              <a:rPr lang="es-MX" dirty="0" smtClean="0">
                <a:solidFill>
                  <a:srgbClr val="FF0000"/>
                </a:solidFill>
              </a:rPr>
              <a:t>navegación en el disco duro</a:t>
            </a:r>
          </a:p>
          <a:p>
            <a:r>
              <a:rPr lang="es-MX" dirty="0" err="1" smtClean="0"/>
              <a:t>getwd</a:t>
            </a:r>
            <a:r>
              <a:rPr lang="es-MX" dirty="0" smtClean="0"/>
              <a:t>( )</a:t>
            </a:r>
          </a:p>
          <a:p>
            <a:r>
              <a:rPr lang="es-MX" dirty="0" err="1" smtClean="0"/>
              <a:t>dir.create</a:t>
            </a:r>
            <a:r>
              <a:rPr lang="es-MX" dirty="0" smtClean="0"/>
              <a:t>(“directorio” )</a:t>
            </a:r>
          </a:p>
          <a:p>
            <a:r>
              <a:rPr lang="es-MX" dirty="0" err="1" smtClean="0"/>
              <a:t>list.files</a:t>
            </a:r>
            <a:r>
              <a:rPr lang="es-MX" dirty="0" smtClean="0"/>
              <a:t> ( )</a:t>
            </a:r>
          </a:p>
          <a:p>
            <a:r>
              <a:rPr lang="es-MX" dirty="0" err="1" smtClean="0"/>
              <a:t>setwd</a:t>
            </a:r>
            <a:r>
              <a:rPr lang="es-MX" dirty="0" smtClean="0"/>
              <a:t>( “directorio”)</a:t>
            </a:r>
          </a:p>
          <a:p>
            <a:r>
              <a:rPr lang="es-MX" dirty="0" err="1" smtClean="0"/>
              <a:t>file.remove</a:t>
            </a:r>
            <a:r>
              <a:rPr lang="es-MX" dirty="0" smtClean="0"/>
              <a:t> ( 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13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887" y="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Editores y </a:t>
            </a:r>
            <a:r>
              <a:rPr lang="es-MX" dirty="0" err="1" smtClean="0">
                <a:solidFill>
                  <a:srgbClr val="FF0000"/>
                </a:solidFill>
              </a:rPr>
              <a:t>GUI’s</a:t>
            </a:r>
            <a:r>
              <a:rPr lang="es-MX" dirty="0" smtClean="0">
                <a:solidFill>
                  <a:srgbClr val="FF0000"/>
                </a:solidFill>
              </a:rPr>
              <a:t> para 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 smtClean="0"/>
              <a:t>Tinn</a:t>
            </a:r>
            <a:r>
              <a:rPr lang="es-MX" dirty="0" smtClean="0"/>
              <a:t>-R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</a:rPr>
              <a:t>RStudio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rattle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Rpad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RPMG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gWidgets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Red-R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 </a:t>
            </a:r>
            <a:r>
              <a:rPr lang="en-US" dirty="0" err="1"/>
              <a:t>AnalyticFlow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latticist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R-</a:t>
            </a:r>
            <a:r>
              <a:rPr lang="es-MX" dirty="0" err="1" smtClean="0"/>
              <a:t>WinEdt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 smtClean="0"/>
              <a:t>Xemacs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 smtClean="0"/>
              <a:t>RCommander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035" y="2708920"/>
            <a:ext cx="6518063" cy="407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940152" y="226058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 Studio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35594" y="4653136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http://rstudio.org/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30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85669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96340" y="55741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Memoria RAM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636886" y="622448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Disco Duro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15608" y="2996952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Funciones y </a:t>
            </a:r>
          </a:p>
          <a:p>
            <a:r>
              <a:rPr lang="es-ES" dirty="0" smtClean="0"/>
              <a:t>Operadores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66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3793" y="105273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Sensibilidad a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Mayúsculas</a:t>
            </a:r>
          </a:p>
          <a:p>
            <a:endParaRPr lang="es-MX" dirty="0"/>
          </a:p>
          <a:p>
            <a:r>
              <a:rPr lang="es-MX" dirty="0" smtClean="0"/>
              <a:t>&gt; Peso&lt;-10</a:t>
            </a:r>
          </a:p>
          <a:p>
            <a:r>
              <a:rPr lang="es-MX" dirty="0" smtClean="0"/>
              <a:t>&gt; peso&lt;-5</a:t>
            </a:r>
          </a:p>
          <a:p>
            <a:r>
              <a:rPr lang="es-MX" dirty="0" smtClean="0"/>
              <a:t>&gt; </a:t>
            </a:r>
            <a:r>
              <a:rPr lang="es-MX" dirty="0" err="1" smtClean="0"/>
              <a:t>PEso</a:t>
            </a:r>
            <a:r>
              <a:rPr lang="es-MX" dirty="0" smtClean="0"/>
              <a:t>&lt;-8</a:t>
            </a:r>
          </a:p>
          <a:p>
            <a:r>
              <a:rPr lang="it-IT" dirty="0" smtClean="0"/>
              <a:t>&gt; ls</a:t>
            </a:r>
            <a:r>
              <a:rPr lang="it-IT" dirty="0"/>
              <a:t>() </a:t>
            </a:r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1] "peso" "Peso" "</a:t>
            </a:r>
            <a:r>
              <a:rPr lang="it-IT" dirty="0" smtClean="0"/>
              <a:t>PEso"</a:t>
            </a:r>
          </a:p>
          <a:p>
            <a:r>
              <a:rPr lang="it-IT" dirty="0" smtClean="0"/>
              <a:t>&gt; </a:t>
            </a:r>
            <a:r>
              <a:rPr lang="it-IT" dirty="0"/>
              <a:t>Peso </a:t>
            </a:r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1] 10 </a:t>
            </a:r>
            <a:endParaRPr lang="it-IT" dirty="0" smtClean="0"/>
          </a:p>
          <a:p>
            <a:r>
              <a:rPr lang="it-IT" dirty="0" smtClean="0"/>
              <a:t>&gt; peso </a:t>
            </a:r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1] 5 </a:t>
            </a:r>
            <a:endParaRPr lang="it-IT" dirty="0" smtClean="0"/>
          </a:p>
          <a:p>
            <a:r>
              <a:rPr lang="it-IT" dirty="0" smtClean="0"/>
              <a:t>&gt; </a:t>
            </a:r>
            <a:r>
              <a:rPr lang="it-IT" dirty="0"/>
              <a:t>PEso </a:t>
            </a:r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1] </a:t>
            </a:r>
            <a:r>
              <a:rPr lang="it-IT" dirty="0" smtClean="0"/>
              <a:t>8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91434" y="332656"/>
            <a:ext cx="2273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dirty="0" smtClean="0">
                <a:solidFill>
                  <a:srgbClr val="FF0000"/>
                </a:solidFill>
              </a:rPr>
              <a:t>Tipos de dato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númericos</a:t>
            </a:r>
            <a:r>
              <a:rPr lang="es-E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texto </a:t>
            </a:r>
          </a:p>
          <a:p>
            <a:pPr marL="271463"/>
            <a:r>
              <a:rPr lang="es-ES" dirty="0" smtClean="0">
                <a:solidFill>
                  <a:srgbClr val="FF0000"/>
                </a:solidFill>
              </a:rPr>
              <a:t>Se declaran con “”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Lógicos</a:t>
            </a:r>
          </a:p>
          <a:p>
            <a:pPr marL="271463"/>
            <a:r>
              <a:rPr lang="es-ES" dirty="0" smtClean="0">
                <a:solidFill>
                  <a:srgbClr val="FF0000"/>
                </a:solidFill>
              </a:rPr>
              <a:t>FALSE, TRUE</a:t>
            </a:r>
          </a:p>
          <a:p>
            <a:pPr marL="271463"/>
            <a:r>
              <a:rPr lang="es-ES" dirty="0" smtClean="0">
                <a:solidFill>
                  <a:srgbClr val="FF0000"/>
                </a:solidFill>
              </a:rPr>
              <a:t>F ,T</a:t>
            </a:r>
          </a:p>
          <a:p>
            <a:pPr marL="271463"/>
            <a:r>
              <a:rPr lang="es-ES" dirty="0" smtClean="0">
                <a:solidFill>
                  <a:srgbClr val="FF0000"/>
                </a:solidFill>
              </a:rPr>
              <a:t>0,1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40152" y="424610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Tipos de objeto</a:t>
            </a:r>
          </a:p>
          <a:p>
            <a:r>
              <a:rPr lang="es-MX" dirty="0" smtClean="0"/>
              <a:t>Vectores</a:t>
            </a:r>
          </a:p>
          <a:p>
            <a:r>
              <a:rPr lang="es-MX" dirty="0" smtClean="0"/>
              <a:t>Matrices</a:t>
            </a:r>
          </a:p>
          <a:p>
            <a:r>
              <a:rPr lang="es-MX" dirty="0" err="1" smtClean="0"/>
              <a:t>Arrays</a:t>
            </a:r>
            <a:endParaRPr lang="es-MX" dirty="0" smtClean="0"/>
          </a:p>
          <a:p>
            <a:r>
              <a:rPr lang="es-MX" dirty="0" smtClean="0"/>
              <a:t>Data </a:t>
            </a:r>
            <a:r>
              <a:rPr lang="es-MX" dirty="0" err="1" smtClean="0"/>
              <a:t>frames</a:t>
            </a:r>
            <a:endParaRPr lang="es-MX" dirty="0" smtClean="0"/>
          </a:p>
          <a:p>
            <a:r>
              <a:rPr lang="es-MX" dirty="0" smtClean="0"/>
              <a:t>Procedimientos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4048" y="270892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rgbClr val="FF0000"/>
                </a:solidFill>
              </a:rPr>
              <a:t>textos.r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 smtClean="0"/>
          </a:p>
          <a:p>
            <a:r>
              <a:rPr lang="es-MX" dirty="0" smtClean="0"/>
              <a:t>a</a:t>
            </a:r>
            <a:r>
              <a:rPr lang="es-MX" dirty="0"/>
              <a:t>&lt;-"hola"</a:t>
            </a:r>
          </a:p>
          <a:p>
            <a:r>
              <a:rPr lang="es-MX" dirty="0"/>
              <a:t>b&lt;-"a todos"</a:t>
            </a:r>
          </a:p>
          <a:p>
            <a:r>
              <a:rPr lang="es-MX" dirty="0"/>
              <a:t>paste(</a:t>
            </a:r>
            <a:r>
              <a:rPr lang="es-MX" dirty="0" err="1"/>
              <a:t>a,b</a:t>
            </a:r>
            <a:r>
              <a:rPr lang="es-MX" dirty="0"/>
              <a:t>)</a:t>
            </a:r>
          </a:p>
          <a:p>
            <a:r>
              <a:rPr lang="es-MX" dirty="0"/>
              <a:t>c&lt;-"como </a:t>
            </a:r>
            <a:r>
              <a:rPr lang="es-MX" dirty="0" err="1"/>
              <a:t>estan</a:t>
            </a:r>
            <a:r>
              <a:rPr lang="es-MX" dirty="0"/>
              <a:t>?"</a:t>
            </a:r>
          </a:p>
          <a:p>
            <a:r>
              <a:rPr lang="es-MX" dirty="0"/>
              <a:t>paste(</a:t>
            </a:r>
            <a:r>
              <a:rPr lang="es-MX" dirty="0" err="1"/>
              <a:t>a,b,c</a:t>
            </a:r>
            <a:r>
              <a:rPr lang="es-MX" dirty="0"/>
              <a:t>)</a:t>
            </a:r>
          </a:p>
          <a:p>
            <a:r>
              <a:rPr lang="es-MX" dirty="0" err="1"/>
              <a:t>nchar</a:t>
            </a:r>
            <a:r>
              <a:rPr lang="es-MX" dirty="0"/>
              <a:t>(a)</a:t>
            </a:r>
          </a:p>
          <a:p>
            <a:r>
              <a:rPr lang="es-MX" dirty="0"/>
              <a:t>grep("</a:t>
            </a:r>
            <a:r>
              <a:rPr lang="es-MX" dirty="0" err="1"/>
              <a:t>todos",b</a:t>
            </a:r>
            <a:r>
              <a:rPr lang="es-MX" dirty="0"/>
              <a:t>)</a:t>
            </a:r>
          </a:p>
          <a:p>
            <a:r>
              <a:rPr lang="es-MX" dirty="0" err="1"/>
              <a:t>may</a:t>
            </a:r>
            <a:r>
              <a:rPr lang="es-MX" dirty="0"/>
              <a:t>&lt;-</a:t>
            </a:r>
            <a:r>
              <a:rPr lang="es-MX" dirty="0" err="1"/>
              <a:t>toupper</a:t>
            </a:r>
            <a:r>
              <a:rPr lang="es-MX" dirty="0"/>
              <a:t>(a)</a:t>
            </a:r>
          </a:p>
          <a:p>
            <a:r>
              <a:rPr lang="es-MX" dirty="0"/>
              <a:t>z&lt;-paste(</a:t>
            </a:r>
            <a:r>
              <a:rPr lang="es-MX" dirty="0" err="1"/>
              <a:t>may,b</a:t>
            </a:r>
            <a:r>
              <a:rPr lang="es-MX" dirty="0"/>
              <a:t>)</a:t>
            </a:r>
          </a:p>
          <a:p>
            <a:r>
              <a:rPr lang="es-MX" dirty="0"/>
              <a:t>b2&lt;-sub("</a:t>
            </a:r>
            <a:r>
              <a:rPr lang="es-MX" dirty="0" err="1"/>
              <a:t>todos","nadie",b</a:t>
            </a:r>
            <a:r>
              <a:rPr lang="es-MX" dirty="0"/>
              <a:t>)</a:t>
            </a:r>
          </a:p>
          <a:p>
            <a:r>
              <a:rPr lang="es-MX" dirty="0"/>
              <a:t>paste(may,b2,c)</a:t>
            </a:r>
          </a:p>
          <a:p>
            <a:r>
              <a:rPr lang="es-MX" dirty="0" err="1"/>
              <a:t>tolower</a:t>
            </a:r>
            <a:r>
              <a:rPr lang="es-MX" dirty="0"/>
              <a:t>(paste(may,b2,c))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404664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Datos tipo texto</a:t>
            </a:r>
          </a:p>
          <a:p>
            <a:endParaRPr lang="es-MX" dirty="0"/>
          </a:p>
          <a:p>
            <a:pPr>
              <a:tabLst>
                <a:tab pos="2152650" algn="l"/>
              </a:tabLst>
            </a:pPr>
            <a:r>
              <a:rPr lang="es-MX" dirty="0" smtClean="0"/>
              <a:t>se declaran con “ ”</a:t>
            </a:r>
            <a:br>
              <a:rPr lang="es-MX" dirty="0" smtClean="0"/>
            </a:br>
            <a:r>
              <a:rPr lang="es-MX" dirty="0" smtClean="0"/>
              <a:t>paste(t1,t2)	concatena t1 con t2</a:t>
            </a:r>
          </a:p>
          <a:p>
            <a:pPr>
              <a:tabLst>
                <a:tab pos="2152650" algn="l"/>
              </a:tabLst>
            </a:pPr>
            <a:r>
              <a:rPr lang="es-MX" dirty="0" err="1" smtClean="0"/>
              <a:t>nchar</a:t>
            </a:r>
            <a:r>
              <a:rPr lang="es-MX" dirty="0" smtClean="0"/>
              <a:t>(t1)	cuenta cuantos 	caracteres hay en t1</a:t>
            </a:r>
          </a:p>
          <a:p>
            <a:pPr>
              <a:tabLst>
                <a:tab pos="2152650" algn="l"/>
              </a:tabLst>
            </a:pPr>
            <a:r>
              <a:rPr lang="es-MX" dirty="0" smtClean="0"/>
              <a:t>grep(t1,t2)	busca a t1 dentro de t2</a:t>
            </a:r>
          </a:p>
          <a:p>
            <a:pPr>
              <a:tabLst>
                <a:tab pos="2152650" algn="l"/>
              </a:tabLst>
            </a:pPr>
            <a:r>
              <a:rPr lang="es-MX" dirty="0" err="1" smtClean="0"/>
              <a:t>toupper</a:t>
            </a:r>
            <a:r>
              <a:rPr lang="es-MX" dirty="0" smtClean="0"/>
              <a:t>(t1)	cambia t1 a mayúsculas</a:t>
            </a:r>
            <a:br>
              <a:rPr lang="es-MX" dirty="0" smtClean="0"/>
            </a:br>
            <a:r>
              <a:rPr lang="es-MX" dirty="0" err="1" smtClean="0"/>
              <a:t>tolower</a:t>
            </a:r>
            <a:r>
              <a:rPr lang="es-MX" dirty="0" smtClean="0"/>
              <a:t>(t1)	cambia t2 a minúsculas</a:t>
            </a:r>
            <a:br>
              <a:rPr lang="es-MX" dirty="0" smtClean="0"/>
            </a:br>
            <a:r>
              <a:rPr lang="es-MX" dirty="0" smtClean="0"/>
              <a:t>sub(t1,t2,t)	cambia  t1 que esta en t</a:t>
            </a:r>
          </a:p>
          <a:p>
            <a:pPr>
              <a:tabLst>
                <a:tab pos="2152650" algn="l"/>
              </a:tabLst>
            </a:pPr>
            <a:r>
              <a:rPr lang="es-MX" dirty="0"/>
              <a:t>	</a:t>
            </a:r>
            <a:r>
              <a:rPr lang="es-MX" dirty="0" smtClean="0"/>
              <a:t>por t2</a:t>
            </a:r>
          </a:p>
        </p:txBody>
      </p:sp>
    </p:spTree>
    <p:extLst>
      <p:ext uri="{BB962C8B-B14F-4D97-AF65-F5344CB8AC3E}">
        <p14:creationId xmlns:p14="http://schemas.microsoft.com/office/powerpoint/2010/main" val="2741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503279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Operadores lógicos</a:t>
            </a:r>
          </a:p>
          <a:p>
            <a:endParaRPr lang="es-MX" dirty="0"/>
          </a:p>
          <a:p>
            <a:r>
              <a:rPr lang="es-MX" dirty="0" smtClean="0"/>
              <a:t>&lt;,&gt;,&gt;=,&lt;=,==,!=,&amp;&amp;,||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87824" y="49958"/>
            <a:ext cx="61561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rgbClr val="FF0000"/>
                </a:solidFill>
              </a:rPr>
              <a:t>logicos.r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3&lt;2</a:t>
            </a:r>
            <a:endParaRPr lang="es-MX" dirty="0"/>
          </a:p>
          <a:p>
            <a:r>
              <a:rPr lang="es-MX" dirty="0"/>
              <a:t>!FALSE</a:t>
            </a:r>
          </a:p>
          <a:p>
            <a:r>
              <a:rPr lang="es-MX" dirty="0"/>
              <a:t>(2&gt;1)&amp;&amp;(3==4)</a:t>
            </a:r>
          </a:p>
          <a:p>
            <a:r>
              <a:rPr lang="es-MX" dirty="0"/>
              <a:t>F||T</a:t>
            </a:r>
          </a:p>
          <a:p>
            <a:r>
              <a:rPr lang="es-MX" dirty="0" err="1"/>
              <a:t>xor</a:t>
            </a:r>
            <a:r>
              <a:rPr lang="es-MX" dirty="0"/>
              <a:t>(F,F)</a:t>
            </a:r>
            <a:endParaRPr lang="es-MX" dirty="0" smtClean="0"/>
          </a:p>
          <a:p>
            <a:endParaRPr lang="es-MX" dirty="0" smtClean="0"/>
          </a:p>
          <a:p>
            <a:pPr algn="ctr"/>
            <a:r>
              <a:rPr lang="es-MX" dirty="0" err="1" smtClean="0">
                <a:solidFill>
                  <a:srgbClr val="FF0000"/>
                </a:solidFill>
              </a:rPr>
              <a:t>conversion.r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#</a:t>
            </a:r>
            <a:r>
              <a:rPr lang="es-MX" dirty="0"/>
              <a:t>el operador </a:t>
            </a:r>
            <a:r>
              <a:rPr lang="es-MX" dirty="0" err="1"/>
              <a:t>is</a:t>
            </a:r>
            <a:r>
              <a:rPr lang="es-MX" dirty="0"/>
              <a:t> sirve para preguntar si un objeto es de un tipo especifico</a:t>
            </a:r>
          </a:p>
          <a:p>
            <a:r>
              <a:rPr lang="es-MX" dirty="0" err="1"/>
              <a:t>is.numeric</a:t>
            </a:r>
            <a:r>
              <a:rPr lang="es-MX" dirty="0"/>
              <a:t>("42")</a:t>
            </a:r>
          </a:p>
          <a:p>
            <a:r>
              <a:rPr lang="es-MX" dirty="0" err="1"/>
              <a:t>is.numeric</a:t>
            </a:r>
            <a:r>
              <a:rPr lang="es-MX" dirty="0"/>
              <a:t>(3.12)</a:t>
            </a:r>
          </a:p>
          <a:p>
            <a:r>
              <a:rPr lang="es-MX" dirty="0" err="1"/>
              <a:t>is.logical</a:t>
            </a:r>
            <a:r>
              <a:rPr lang="es-MX" dirty="0"/>
              <a:t>(T)</a:t>
            </a:r>
          </a:p>
          <a:p>
            <a:r>
              <a:rPr lang="es-MX" dirty="0" err="1"/>
              <a:t>is.logical</a:t>
            </a:r>
            <a:r>
              <a:rPr lang="es-MX" dirty="0"/>
              <a:t>(3&lt;0)</a:t>
            </a:r>
          </a:p>
          <a:p>
            <a:r>
              <a:rPr lang="es-MX" dirty="0" err="1"/>
              <a:t>is.character</a:t>
            </a:r>
            <a:r>
              <a:rPr lang="es-MX" dirty="0"/>
              <a:t>("hola")</a:t>
            </a:r>
          </a:p>
          <a:p>
            <a:r>
              <a:rPr lang="es-MX" dirty="0"/>
              <a:t>a&lt;-3</a:t>
            </a:r>
          </a:p>
          <a:p>
            <a:r>
              <a:rPr lang="es-MX" dirty="0" err="1"/>
              <a:t>is.character</a:t>
            </a:r>
            <a:r>
              <a:rPr lang="es-MX" dirty="0"/>
              <a:t>(a)</a:t>
            </a:r>
          </a:p>
          <a:p>
            <a:endParaRPr lang="es-MX" dirty="0"/>
          </a:p>
          <a:p>
            <a:r>
              <a:rPr lang="es-MX" dirty="0"/>
              <a:t>#el operador as sirve para cambiar el tipo de dato</a:t>
            </a:r>
          </a:p>
          <a:p>
            <a:r>
              <a:rPr lang="es-MX" dirty="0" err="1"/>
              <a:t>as.numeric</a:t>
            </a:r>
            <a:r>
              <a:rPr lang="es-MX" dirty="0"/>
              <a:t>("13")/2</a:t>
            </a:r>
          </a:p>
          <a:p>
            <a:r>
              <a:rPr lang="es-MX" dirty="0" err="1"/>
              <a:t>as.numeric</a:t>
            </a:r>
            <a:r>
              <a:rPr lang="es-MX" dirty="0"/>
              <a:t>(T)+1</a:t>
            </a:r>
          </a:p>
          <a:p>
            <a:r>
              <a:rPr lang="es-MX" dirty="0" err="1"/>
              <a:t>as.character</a:t>
            </a:r>
            <a:r>
              <a:rPr lang="es-MX" dirty="0"/>
              <a:t>(3)</a:t>
            </a:r>
          </a:p>
          <a:p>
            <a:r>
              <a:rPr lang="es-MX" dirty="0" err="1"/>
              <a:t>as.character</a:t>
            </a:r>
            <a:r>
              <a:rPr lang="es-MX" dirty="0"/>
              <a:t>(</a:t>
            </a:r>
            <a:r>
              <a:rPr lang="es-MX" dirty="0" err="1"/>
              <a:t>as.logical</a:t>
            </a:r>
            <a:r>
              <a:rPr lang="es-MX" dirty="0"/>
              <a:t>(1))</a:t>
            </a:r>
          </a:p>
          <a:p>
            <a:r>
              <a:rPr lang="es-MX" dirty="0" err="1"/>
              <a:t>as.logical</a:t>
            </a:r>
            <a:r>
              <a:rPr lang="es-MX" dirty="0"/>
              <a:t>(0)</a:t>
            </a:r>
          </a:p>
        </p:txBody>
      </p:sp>
    </p:spTree>
    <p:extLst>
      <p:ext uri="{BB962C8B-B14F-4D97-AF65-F5344CB8AC3E}">
        <p14:creationId xmlns:p14="http://schemas.microsoft.com/office/powerpoint/2010/main" val="3152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380629" y="26064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Tipos de objeto</a:t>
            </a:r>
          </a:p>
          <a:p>
            <a:r>
              <a:rPr lang="es-MX" dirty="0" smtClean="0"/>
              <a:t>Vectores</a:t>
            </a:r>
          </a:p>
          <a:p>
            <a:r>
              <a:rPr lang="es-MX" dirty="0" smtClean="0"/>
              <a:t>Matrices</a:t>
            </a:r>
          </a:p>
          <a:p>
            <a:r>
              <a:rPr lang="es-MX" dirty="0" err="1" smtClean="0"/>
              <a:t>Arrays</a:t>
            </a:r>
            <a:endParaRPr lang="es-MX" dirty="0" smtClean="0"/>
          </a:p>
          <a:p>
            <a:r>
              <a:rPr lang="es-MX" dirty="0" smtClean="0"/>
              <a:t>Data </a:t>
            </a:r>
            <a:r>
              <a:rPr lang="es-MX" dirty="0" err="1" smtClean="0"/>
              <a:t>frames</a:t>
            </a:r>
            <a:endParaRPr lang="es-MX" dirty="0" smtClean="0"/>
          </a:p>
          <a:p>
            <a:r>
              <a:rPr lang="es-MX" dirty="0" smtClean="0"/>
              <a:t>Procedimientos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17448" y="2132856"/>
            <a:ext cx="67730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Vector</a:t>
            </a:r>
          </a:p>
          <a:p>
            <a:r>
              <a:rPr lang="es-ES" dirty="0"/>
              <a:t>Una colección ordenada de datos del mismo tipo</a:t>
            </a:r>
            <a:endParaRPr lang="es-MX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err="1" smtClean="0"/>
              <a:t>Array</a:t>
            </a:r>
            <a:endParaRPr lang="es-ES" dirty="0" smtClean="0"/>
          </a:p>
          <a:p>
            <a:r>
              <a:rPr lang="es-ES" dirty="0" smtClean="0"/>
              <a:t>Es una generalización </a:t>
            </a:r>
            <a:r>
              <a:rPr lang="es-ES" dirty="0" err="1" smtClean="0"/>
              <a:t>mutidimensional</a:t>
            </a:r>
            <a:r>
              <a:rPr lang="es-ES" dirty="0" smtClean="0"/>
              <a:t> del vector</a:t>
            </a:r>
          </a:p>
          <a:p>
            <a:r>
              <a:rPr lang="es-ES" dirty="0" smtClean="0"/>
              <a:t>(elementos del mismo tipo)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err="1" smtClean="0"/>
              <a:t>Matrix</a:t>
            </a:r>
            <a:endParaRPr lang="es-ES" dirty="0" smtClean="0"/>
          </a:p>
          <a:p>
            <a:r>
              <a:rPr lang="es-ES" dirty="0" smtClean="0"/>
              <a:t>Arreglo multidimensional de objetos </a:t>
            </a:r>
            <a:r>
              <a:rPr lang="es-ES" dirty="0" err="1" smtClean="0"/>
              <a:t>númericos</a:t>
            </a:r>
            <a:endParaRPr lang="es-ES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Factor</a:t>
            </a:r>
          </a:p>
          <a:p>
            <a:r>
              <a:rPr lang="es-ES" dirty="0" smtClean="0"/>
              <a:t>Es un vector con elementos cualitativos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err="1" smtClean="0"/>
              <a:t>List</a:t>
            </a:r>
            <a:endParaRPr lang="es-ES" dirty="0" smtClean="0"/>
          </a:p>
          <a:p>
            <a:r>
              <a:rPr lang="es-ES" dirty="0" smtClean="0"/>
              <a:t>Es un vector conformado por elementos de distinto tipo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Data </a:t>
            </a:r>
            <a:r>
              <a:rPr lang="es-ES" dirty="0" err="1" smtClean="0"/>
              <a:t>frame</a:t>
            </a:r>
            <a:endParaRPr lang="es-ES" dirty="0" smtClean="0"/>
          </a:p>
          <a:p>
            <a:r>
              <a:rPr lang="es-ES" dirty="0" smtClean="0"/>
              <a:t>Es un arreglo </a:t>
            </a:r>
            <a:r>
              <a:rPr lang="es-ES" dirty="0" err="1" smtClean="0"/>
              <a:t>mutidimensional</a:t>
            </a:r>
            <a:r>
              <a:rPr lang="es-ES" dirty="0" smtClean="0"/>
              <a:t> con elementos de distinto tipo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Procedimientos</a:t>
            </a:r>
          </a:p>
          <a:p>
            <a:r>
              <a:rPr lang="es-ES" dirty="0" smtClean="0"/>
              <a:t>Forman parte de la estructura de programación se declaran con { y }</a:t>
            </a:r>
          </a:p>
          <a:p>
            <a:r>
              <a:rPr lang="es-ES" dirty="0" smtClean="0"/>
              <a:t>Ejemplos: </a:t>
            </a:r>
            <a:r>
              <a:rPr lang="es-ES" dirty="0" err="1" smtClean="0"/>
              <a:t>function</a:t>
            </a:r>
            <a:r>
              <a:rPr lang="es-ES" dirty="0" smtClean="0"/>
              <a:t>, </a:t>
            </a:r>
            <a:r>
              <a:rPr lang="es-ES" dirty="0" err="1" smtClean="0"/>
              <a:t>for,if</a:t>
            </a:r>
            <a:r>
              <a:rPr lang="es-ES" dirty="0" smtClean="0"/>
              <a:t>, </a:t>
            </a:r>
            <a:r>
              <a:rPr lang="es-ES" dirty="0" err="1" smtClean="0"/>
              <a:t>while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3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71252" y="980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#genero un vector texto de longitud 10 que tiene "a" en las 10 entradas</a:t>
            </a:r>
          </a:p>
          <a:p>
            <a:r>
              <a:rPr lang="es-MX" dirty="0"/>
              <a:t>a&lt;-</a:t>
            </a:r>
            <a:r>
              <a:rPr lang="es-MX" dirty="0" err="1"/>
              <a:t>rep</a:t>
            </a:r>
            <a:r>
              <a:rPr lang="es-MX" dirty="0"/>
              <a:t>("a",10)</a:t>
            </a:r>
          </a:p>
          <a:p>
            <a:r>
              <a:rPr lang="es-MX" dirty="0" err="1"/>
              <a:t>length</a:t>
            </a:r>
            <a:r>
              <a:rPr lang="es-MX" dirty="0"/>
              <a:t>(a)</a:t>
            </a:r>
          </a:p>
          <a:p>
            <a:r>
              <a:rPr lang="es-MX" dirty="0"/>
              <a:t>#genero un vector </a:t>
            </a:r>
            <a:r>
              <a:rPr lang="es-MX" dirty="0" err="1"/>
              <a:t>numerico</a:t>
            </a:r>
            <a:r>
              <a:rPr lang="es-MX" dirty="0"/>
              <a:t> con el numero 2 en cada una de sus entradas</a:t>
            </a:r>
          </a:p>
          <a:p>
            <a:r>
              <a:rPr lang="es-MX" dirty="0"/>
              <a:t>b&lt;-</a:t>
            </a:r>
            <a:r>
              <a:rPr lang="es-MX" dirty="0" err="1"/>
              <a:t>rep</a:t>
            </a:r>
            <a:r>
              <a:rPr lang="es-MX" dirty="0"/>
              <a:t>(2,15)</a:t>
            </a:r>
          </a:p>
          <a:p>
            <a:r>
              <a:rPr lang="es-MX" dirty="0" err="1"/>
              <a:t>length</a:t>
            </a:r>
            <a:r>
              <a:rPr lang="es-MX" dirty="0"/>
              <a:t>(b)</a:t>
            </a:r>
          </a:p>
          <a:p>
            <a:r>
              <a:rPr lang="es-MX" dirty="0"/>
              <a:t>#genero una secuencia del 1 al 10</a:t>
            </a:r>
          </a:p>
          <a:p>
            <a:r>
              <a:rPr lang="es-MX" dirty="0"/>
              <a:t>secuencia&lt;-</a:t>
            </a:r>
            <a:r>
              <a:rPr lang="es-MX" dirty="0" err="1"/>
              <a:t>seq</a:t>
            </a:r>
            <a:r>
              <a:rPr lang="es-MX" dirty="0"/>
              <a:t>(1,10,1)</a:t>
            </a:r>
          </a:p>
          <a:p>
            <a:r>
              <a:rPr lang="es-MX" dirty="0"/>
              <a:t>secuencia</a:t>
            </a:r>
          </a:p>
          <a:p>
            <a:r>
              <a:rPr lang="es-MX" dirty="0"/>
              <a:t>sec2&lt;-</a:t>
            </a:r>
            <a:r>
              <a:rPr lang="es-MX" dirty="0" err="1"/>
              <a:t>seq</a:t>
            </a:r>
            <a:r>
              <a:rPr lang="es-MX" dirty="0"/>
              <a:t>(1,10,3)</a:t>
            </a:r>
          </a:p>
          <a:p>
            <a:r>
              <a:rPr lang="es-MX" dirty="0"/>
              <a:t>sec2</a:t>
            </a:r>
          </a:p>
          <a:p>
            <a:r>
              <a:rPr lang="es-MX" dirty="0"/>
              <a:t>sec3&lt;-</a:t>
            </a:r>
            <a:r>
              <a:rPr lang="es-MX" dirty="0" err="1"/>
              <a:t>seq</a:t>
            </a:r>
            <a:r>
              <a:rPr lang="es-MX" dirty="0"/>
              <a:t>(1,10,2)</a:t>
            </a:r>
          </a:p>
          <a:p>
            <a:r>
              <a:rPr lang="es-MX" dirty="0"/>
              <a:t>sec3</a:t>
            </a:r>
          </a:p>
          <a:p>
            <a:r>
              <a:rPr lang="es-MX" dirty="0"/>
              <a:t>sec4&lt;-</a:t>
            </a:r>
            <a:r>
              <a:rPr lang="es-MX" dirty="0" err="1"/>
              <a:t>seq</a:t>
            </a:r>
            <a:r>
              <a:rPr lang="es-MX" dirty="0"/>
              <a:t>(1,10,length=4)</a:t>
            </a:r>
          </a:p>
          <a:p>
            <a:r>
              <a:rPr lang="es-MX" dirty="0"/>
              <a:t>sec4</a:t>
            </a:r>
          </a:p>
          <a:p>
            <a:r>
              <a:rPr lang="es-MX" dirty="0"/>
              <a:t>sec5&lt;-</a:t>
            </a:r>
            <a:r>
              <a:rPr lang="es-MX" dirty="0" err="1"/>
              <a:t>seq</a:t>
            </a:r>
            <a:r>
              <a:rPr lang="es-MX" dirty="0"/>
              <a:t>(1,10,length=8)</a:t>
            </a:r>
          </a:p>
          <a:p>
            <a:r>
              <a:rPr lang="es-MX" dirty="0"/>
              <a:t>sec5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271252" y="337634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0000"/>
                </a:solidFill>
              </a:rPr>
              <a:t>r</a:t>
            </a:r>
            <a:r>
              <a:rPr lang="es-MX" dirty="0" err="1" smtClean="0">
                <a:solidFill>
                  <a:srgbClr val="FF0000"/>
                </a:solidFill>
              </a:rPr>
              <a:t>epeticiones.r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983" y="1556792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Operaciones con vectores </a:t>
            </a:r>
            <a:r>
              <a:rPr lang="es-ES" sz="2400" dirty="0" err="1" smtClean="0">
                <a:solidFill>
                  <a:srgbClr val="FF0000"/>
                </a:solidFill>
              </a:rPr>
              <a:t>númericos</a:t>
            </a:r>
            <a:endParaRPr lang="es-ES" sz="2400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Suma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s-ES" dirty="0" smtClean="0"/>
              <a:t>, Resta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ES" dirty="0" smtClean="0"/>
              <a:t>, Multiplicación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s-ES" dirty="0" smtClean="0"/>
              <a:t> y División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Potenciación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^</a:t>
            </a:r>
            <a:r>
              <a:rPr lang="es-ES" dirty="0" smtClean="0"/>
              <a:t> y raíz cuadrada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sqrt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División entera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%/%</a:t>
            </a:r>
            <a:r>
              <a:rPr lang="es-ES" dirty="0" smtClean="0"/>
              <a:t> y modulo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%%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Logaritmos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log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log2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log10</a:t>
            </a:r>
            <a:r>
              <a:rPr lang="es-ES" dirty="0" smtClean="0"/>
              <a:t> y exponencial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exp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Trigonométricas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sin,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tan, ....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Operadores lógicos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&lt;=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&gt;=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==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!=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/>
              <a:t>Estadísticas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sum</a:t>
            </a:r>
            <a:r>
              <a:rPr lang="es-ES" dirty="0" err="1" smtClean="0"/>
              <a:t>,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es-ES" dirty="0" smtClean="0"/>
              <a:t>,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median</a:t>
            </a:r>
            <a:r>
              <a:rPr lang="es-ES" dirty="0" err="1" smtClean="0"/>
              <a:t>,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  <a:r>
              <a:rPr lang="es-ES" dirty="0" smtClean="0"/>
              <a:t>,...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812091" y="4431033"/>
            <a:ext cx="533190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Operaciones con matrices</a:t>
            </a:r>
          </a:p>
          <a:p>
            <a:endParaRPr lang="es-MX" dirty="0" smtClean="0"/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%*% B </a:t>
            </a:r>
            <a:r>
              <a:rPr lang="es-MX" dirty="0"/>
              <a:t>: producto de matrices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t(A) </a:t>
            </a:r>
            <a:r>
              <a:rPr lang="es-MX" dirty="0"/>
              <a:t>: transpuesta de la matriz A</a:t>
            </a:r>
          </a:p>
          <a:p>
            <a:r>
              <a:rPr lang="es-MX" dirty="0" err="1">
                <a:solidFill>
                  <a:schemeClr val="accent1">
                    <a:lumMod val="75000"/>
                  </a:schemeClr>
                </a:solidFill>
              </a:rPr>
              <a:t>solve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</a:rPr>
              <a:t>A,b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MX" dirty="0"/>
              <a:t>: </a:t>
            </a:r>
            <a:r>
              <a:rPr lang="es-MX" dirty="0" smtClean="0"/>
              <a:t>solución </a:t>
            </a:r>
            <a:r>
              <a:rPr lang="es-MX" dirty="0"/>
              <a:t>del sistema de ecuaciones </a:t>
            </a:r>
            <a:r>
              <a:rPr lang="es-MX" dirty="0" err="1"/>
              <a:t>Ax</a:t>
            </a:r>
            <a:r>
              <a:rPr lang="es-MX" dirty="0"/>
              <a:t>=b.</a:t>
            </a:r>
          </a:p>
          <a:p>
            <a:r>
              <a:rPr lang="es-MX" dirty="0" err="1">
                <a:solidFill>
                  <a:schemeClr val="accent1">
                    <a:lumMod val="75000"/>
                  </a:schemeClr>
                </a:solidFill>
              </a:rPr>
              <a:t>solve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(A) </a:t>
            </a:r>
            <a:r>
              <a:rPr lang="es-MX" dirty="0"/>
              <a:t>: inversa de la matriz A</a:t>
            </a:r>
          </a:p>
          <a:p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</a:rPr>
              <a:t>diag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(A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MX" dirty="0"/>
              <a:t>: matriz diagonal (A es una matriz</a:t>
            </a:r>
            <a:r>
              <a:rPr lang="es-MX" dirty="0" smtClean="0"/>
              <a:t>)</a:t>
            </a:r>
          </a:p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det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s-ES" dirty="0" smtClean="0"/>
              <a:t>: Determinante de la matriz 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06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96744" cy="4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476672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Ventana de R para </a:t>
            </a:r>
            <a:r>
              <a:rPr lang="es-ES" dirty="0" err="1" smtClean="0"/>
              <a:t>windows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3968" y="616530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http://www.r-project.org/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92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73618" y="477365"/>
            <a:ext cx="50016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solidFill>
                  <a:srgbClr val="FF0000"/>
                </a:solidFill>
              </a:rPr>
              <a:t>matrices.r</a:t>
            </a:r>
            <a:endParaRPr lang="pt-BR" sz="1600" dirty="0" smtClean="0">
              <a:solidFill>
                <a:srgbClr val="FF0000"/>
              </a:solidFill>
            </a:endParaRPr>
          </a:p>
          <a:p>
            <a:endParaRPr lang="pt-BR" sz="1600" dirty="0" smtClean="0"/>
          </a:p>
          <a:p>
            <a:r>
              <a:rPr lang="pt-BR" sz="1600" dirty="0" smtClean="0"/>
              <a:t>A</a:t>
            </a:r>
            <a:r>
              <a:rPr lang="pt-BR" sz="1600" dirty="0"/>
              <a:t>&lt;-c(1,2,3,4)</a:t>
            </a:r>
          </a:p>
          <a:p>
            <a:r>
              <a:rPr lang="pt-BR" sz="1600" dirty="0"/>
              <a:t>B&lt;-c(2,5,9,0)</a:t>
            </a:r>
          </a:p>
          <a:p>
            <a:r>
              <a:rPr lang="pt-BR" sz="1600" dirty="0"/>
              <a:t>a&lt;-c(1,2)</a:t>
            </a:r>
          </a:p>
          <a:p>
            <a:r>
              <a:rPr lang="pt-BR" sz="1600" dirty="0" err="1"/>
              <a:t>dim</a:t>
            </a:r>
            <a:r>
              <a:rPr lang="pt-BR" sz="1600" dirty="0"/>
              <a:t>(A)&lt;-c(2,2)</a:t>
            </a:r>
          </a:p>
          <a:p>
            <a:r>
              <a:rPr lang="pt-BR" sz="1600" dirty="0" err="1"/>
              <a:t>dim</a:t>
            </a:r>
            <a:r>
              <a:rPr lang="pt-BR" sz="1600" dirty="0"/>
              <a:t>(B)&lt;-c(2,2)</a:t>
            </a:r>
          </a:p>
          <a:p>
            <a:r>
              <a:rPr lang="pt-BR" sz="1600" dirty="0" err="1"/>
              <a:t>dim</a:t>
            </a:r>
            <a:r>
              <a:rPr lang="pt-BR" sz="1600" dirty="0"/>
              <a:t>(a)&lt;-c(2,1)</a:t>
            </a:r>
          </a:p>
          <a:p>
            <a:r>
              <a:rPr lang="pt-BR" sz="1600" dirty="0" smtClean="0"/>
              <a:t>A</a:t>
            </a:r>
            <a:r>
              <a:rPr lang="pt-BR" sz="1600" dirty="0"/>
              <a:t>%*%a</a:t>
            </a:r>
          </a:p>
          <a:p>
            <a:r>
              <a:rPr lang="pt-BR" sz="1600" dirty="0"/>
              <a:t>t(a)%*%A</a:t>
            </a:r>
          </a:p>
          <a:p>
            <a:endParaRPr lang="pt-BR" sz="1600" dirty="0"/>
          </a:p>
          <a:p>
            <a:r>
              <a:rPr lang="pt-BR" sz="1600" dirty="0"/>
              <a:t>D&lt;-read.csv("datos2.txt",sep=",",</a:t>
            </a:r>
            <a:r>
              <a:rPr lang="pt-BR" sz="1600" dirty="0" err="1"/>
              <a:t>quote</a:t>
            </a:r>
            <a:r>
              <a:rPr lang="pt-BR" sz="1600" dirty="0"/>
              <a:t>="\"",</a:t>
            </a:r>
            <a:r>
              <a:rPr lang="pt-BR" sz="1600" dirty="0" err="1"/>
              <a:t>head</a:t>
            </a:r>
            <a:r>
              <a:rPr lang="pt-BR" sz="1600" dirty="0"/>
              <a:t>=F)</a:t>
            </a:r>
          </a:p>
          <a:p>
            <a:r>
              <a:rPr lang="pt-BR" sz="1600" dirty="0" err="1"/>
              <a:t>is.matrix</a:t>
            </a:r>
            <a:r>
              <a:rPr lang="pt-BR" sz="1600" dirty="0"/>
              <a:t>(D)</a:t>
            </a:r>
          </a:p>
          <a:p>
            <a:r>
              <a:rPr lang="pt-BR" sz="1600" dirty="0"/>
              <a:t>D</a:t>
            </a:r>
          </a:p>
          <a:p>
            <a:r>
              <a:rPr lang="pt-BR" sz="1600" dirty="0"/>
              <a:t>D&lt;-</a:t>
            </a:r>
            <a:r>
              <a:rPr lang="pt-BR" sz="1600" dirty="0" err="1"/>
              <a:t>as.matrix</a:t>
            </a:r>
            <a:r>
              <a:rPr lang="pt-BR" sz="1600" dirty="0"/>
              <a:t>(D)</a:t>
            </a:r>
          </a:p>
          <a:p>
            <a:endParaRPr lang="pt-BR" sz="1600" dirty="0"/>
          </a:p>
          <a:p>
            <a:r>
              <a:rPr lang="pt-BR" sz="1600" dirty="0" err="1"/>
              <a:t>det</a:t>
            </a:r>
            <a:r>
              <a:rPr lang="pt-BR" sz="1600" dirty="0"/>
              <a:t>(D)</a:t>
            </a:r>
          </a:p>
          <a:p>
            <a:r>
              <a:rPr lang="pt-BR" sz="1600" dirty="0"/>
              <a:t>A%*%B</a:t>
            </a:r>
          </a:p>
          <a:p>
            <a:r>
              <a:rPr lang="pt-BR" sz="1600" dirty="0"/>
              <a:t>A*B</a:t>
            </a:r>
          </a:p>
          <a:p>
            <a:r>
              <a:rPr lang="pt-BR" sz="1600" dirty="0"/>
              <a:t>A1&lt;-solve(A)</a:t>
            </a:r>
          </a:p>
          <a:p>
            <a:r>
              <a:rPr lang="pt-BR" sz="1600" dirty="0"/>
              <a:t>solve(</a:t>
            </a:r>
            <a:r>
              <a:rPr lang="pt-BR" sz="1600" dirty="0" err="1"/>
              <a:t>A,a</a:t>
            </a:r>
            <a:r>
              <a:rPr lang="pt-BR" sz="1600" dirty="0" smtClean="0"/>
              <a:t>)</a:t>
            </a:r>
          </a:p>
          <a:p>
            <a:r>
              <a:rPr lang="es-MX" sz="1600" dirty="0"/>
              <a:t>#otra manera</a:t>
            </a:r>
          </a:p>
          <a:p>
            <a:r>
              <a:rPr lang="es-MX" sz="1600" dirty="0"/>
              <a:t>A1%*%a</a:t>
            </a:r>
          </a:p>
          <a:p>
            <a:r>
              <a:rPr lang="es-MX" sz="1600" dirty="0"/>
              <a:t>#calcula vectores y valores propios</a:t>
            </a:r>
            <a:endParaRPr lang="pt-BR" sz="1600" dirty="0"/>
          </a:p>
          <a:p>
            <a:r>
              <a:rPr lang="pt-BR" sz="1600" dirty="0" err="1"/>
              <a:t>eigen</a:t>
            </a:r>
            <a:r>
              <a:rPr lang="pt-BR" sz="1600" dirty="0"/>
              <a:t>(A)</a:t>
            </a:r>
            <a:endParaRPr lang="es-MX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56917" y="275878"/>
                <a:ext cx="139749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𝐴</m:t>
                      </m:r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7" y="275878"/>
                <a:ext cx="1397498" cy="5524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118486" y="275878"/>
                <a:ext cx="1407885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𝐵</m:t>
                      </m:r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86" y="275878"/>
                <a:ext cx="1407885" cy="554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475656" y="940269"/>
                <a:ext cx="89030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a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MX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MX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MX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MX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40269"/>
                <a:ext cx="890308" cy="552459"/>
              </a:xfrm>
              <a:prstGeom prst="rect">
                <a:avLst/>
              </a:prstGeom>
              <a:blipFill rotWithShape="1">
                <a:blip r:embed="rId4"/>
                <a:stretch>
                  <a:fillRect l="-5479" b="-109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66123" y="1492728"/>
                <a:ext cx="2384947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3" y="1492728"/>
                <a:ext cx="2384947" cy="5524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66123" y="2121053"/>
                <a:ext cx="3017557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3" y="2121053"/>
                <a:ext cx="3017557" cy="5524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35703" y="2893629"/>
                <a:ext cx="3147977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3" y="2893629"/>
                <a:ext cx="3147977" cy="554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23672" y="3601297"/>
                <a:ext cx="3140539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27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2" y="3601297"/>
                <a:ext cx="3140539" cy="5543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34 Conector recto de flecha"/>
          <p:cNvCxnSpPr/>
          <p:nvPr/>
        </p:nvCxnSpPr>
        <p:spPr>
          <a:xfrm flipH="1" flipV="1">
            <a:off x="3283681" y="3299528"/>
            <a:ext cx="889937" cy="143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 flipV="1">
            <a:off x="2118486" y="4155616"/>
            <a:ext cx="2042935" cy="857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266123" y="4457639"/>
                <a:ext cx="2002600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MX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3" y="4457639"/>
                <a:ext cx="2002600" cy="5555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573115" y="5109267"/>
                <a:ext cx="14604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𝑥</m:t>
                      </m:r>
                      <m:r>
                        <a:rPr lang="es-MX" b="0" i="1" smtClean="0">
                          <a:latin typeface="Cambria Math"/>
                        </a:rPr>
                        <m:t>+3</m:t>
                      </m:r>
                      <m:r>
                        <a:rPr lang="es-MX" b="0" i="1" smtClean="0">
                          <a:latin typeface="Cambria Math"/>
                        </a:rPr>
                        <m:t>𝑦</m:t>
                      </m:r>
                      <m:r>
                        <a:rPr lang="es-MX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2</m:t>
                      </m:r>
                      <m:r>
                        <a:rPr lang="es-MX" b="0" i="1" smtClean="0">
                          <a:latin typeface="Cambria Math"/>
                        </a:rPr>
                        <m:t>𝑥</m:t>
                      </m:r>
                      <m:r>
                        <a:rPr lang="es-MX" b="0" i="1" smtClean="0">
                          <a:latin typeface="Cambria Math"/>
                        </a:rPr>
                        <m:t>+4</m:t>
                      </m:r>
                      <m:r>
                        <a:rPr lang="es-MX" b="0" i="1" smtClean="0">
                          <a:latin typeface="Cambria Math"/>
                        </a:rPr>
                        <m:t>𝑦</m:t>
                      </m:r>
                      <m:r>
                        <a:rPr lang="es-MX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5" y="5109267"/>
                <a:ext cx="1460400" cy="646331"/>
              </a:xfrm>
              <a:prstGeom prst="rect">
                <a:avLst/>
              </a:prstGeom>
              <a:blipFill rotWithShape="1">
                <a:blip r:embed="rId1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356917" y="6017172"/>
                <a:ext cx="1062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𝐴𝑥</m:t>
                      </m:r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7" y="6017172"/>
                <a:ext cx="106266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44 Conector recto de flecha"/>
          <p:cNvCxnSpPr/>
          <p:nvPr/>
        </p:nvCxnSpPr>
        <p:spPr>
          <a:xfrm flipH="1" flipV="1">
            <a:off x="2101210" y="5109268"/>
            <a:ext cx="2060211" cy="40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 flipV="1">
            <a:off x="1475656" y="6201838"/>
            <a:ext cx="266848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79912" y="59519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Procedimientos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1127" y="1772816"/>
            <a:ext cx="5670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#Estructura </a:t>
            </a:r>
            <a:r>
              <a:rPr lang="es-MX" dirty="0" err="1"/>
              <a:t>if</a:t>
            </a:r>
            <a:endParaRPr lang="es-MX" dirty="0"/>
          </a:p>
          <a:p>
            <a:r>
              <a:rPr lang="es-MX" dirty="0" err="1" smtClean="0"/>
              <a:t>If</a:t>
            </a:r>
            <a:r>
              <a:rPr lang="es-MX" dirty="0" smtClean="0"/>
              <a:t> (</a:t>
            </a:r>
            <a:r>
              <a:rPr lang="es-MX" dirty="0" err="1" smtClean="0">
                <a:solidFill>
                  <a:srgbClr val="FF0000"/>
                </a:solidFill>
              </a:rPr>
              <a:t>logico</a:t>
            </a:r>
            <a:r>
              <a:rPr lang="es-MX" dirty="0" smtClean="0"/>
              <a:t>) {</a:t>
            </a:r>
            <a:r>
              <a:rPr lang="es-MX" dirty="0" smtClean="0">
                <a:solidFill>
                  <a:srgbClr val="FF0000"/>
                </a:solidFill>
              </a:rPr>
              <a:t>comandos</a:t>
            </a:r>
            <a:r>
              <a:rPr lang="es-MX" dirty="0" smtClean="0"/>
              <a:t>}</a:t>
            </a:r>
          </a:p>
          <a:p>
            <a:endParaRPr lang="es-MX" dirty="0" smtClean="0"/>
          </a:p>
          <a:p>
            <a:r>
              <a:rPr lang="es-MX" dirty="0" smtClean="0"/>
              <a:t>#</a:t>
            </a:r>
            <a:r>
              <a:rPr lang="es-MX" dirty="0"/>
              <a:t>Estructura </a:t>
            </a:r>
            <a:r>
              <a:rPr lang="es-MX" dirty="0" err="1"/>
              <a:t>ifelse</a:t>
            </a:r>
            <a:endParaRPr lang="es-MX" dirty="0"/>
          </a:p>
          <a:p>
            <a:r>
              <a:rPr lang="es-MX" dirty="0" err="1" smtClean="0"/>
              <a:t>ifelse</a:t>
            </a:r>
            <a:r>
              <a:rPr lang="es-MX" dirty="0" smtClean="0"/>
              <a:t>(</a:t>
            </a:r>
            <a:r>
              <a:rPr lang="es-MX" dirty="0" err="1" smtClean="0"/>
              <a:t>logico,</a:t>
            </a:r>
            <a:r>
              <a:rPr lang="es-MX" dirty="0" err="1" smtClean="0">
                <a:solidFill>
                  <a:srgbClr val="FF0000"/>
                </a:solidFill>
              </a:rPr>
              <a:t>verdadero,falso</a:t>
            </a:r>
            <a:r>
              <a:rPr lang="es-MX" dirty="0" smtClean="0"/>
              <a:t>)</a:t>
            </a:r>
          </a:p>
          <a:p>
            <a:endParaRPr lang="es-MX" dirty="0"/>
          </a:p>
          <a:p>
            <a:r>
              <a:rPr lang="es-MX" dirty="0" smtClean="0"/>
              <a:t>#Estructura </a:t>
            </a:r>
            <a:r>
              <a:rPr lang="es-MX" dirty="0" err="1" smtClean="0"/>
              <a:t>for</a:t>
            </a:r>
            <a:endParaRPr lang="es-MX" dirty="0" smtClean="0"/>
          </a:p>
          <a:p>
            <a:r>
              <a:rPr lang="es-MX" dirty="0" err="1" smtClean="0"/>
              <a:t>for</a:t>
            </a:r>
            <a:r>
              <a:rPr lang="es-MX" dirty="0" smtClean="0"/>
              <a:t>( </a:t>
            </a:r>
            <a:r>
              <a:rPr lang="es-MX" dirty="0" smtClean="0">
                <a:solidFill>
                  <a:srgbClr val="FF0000"/>
                </a:solidFill>
              </a:rPr>
              <a:t>variable</a:t>
            </a:r>
            <a:r>
              <a:rPr lang="es-MX" dirty="0" smtClean="0"/>
              <a:t> in </a:t>
            </a:r>
            <a:r>
              <a:rPr lang="es-MX" dirty="0" err="1" smtClean="0">
                <a:solidFill>
                  <a:srgbClr val="FF0000"/>
                </a:solidFill>
              </a:rPr>
              <a:t>seq</a:t>
            </a:r>
            <a:r>
              <a:rPr lang="es-MX" dirty="0" smtClean="0"/>
              <a:t> ){ </a:t>
            </a:r>
            <a:r>
              <a:rPr lang="es-MX" dirty="0" smtClean="0">
                <a:solidFill>
                  <a:srgbClr val="FF0000"/>
                </a:solidFill>
              </a:rPr>
              <a:t>comandos</a:t>
            </a:r>
            <a:r>
              <a:rPr lang="es-MX" dirty="0" smtClean="0"/>
              <a:t>}</a:t>
            </a:r>
          </a:p>
          <a:p>
            <a:endParaRPr lang="es-MX" dirty="0" smtClean="0"/>
          </a:p>
          <a:p>
            <a:r>
              <a:rPr lang="es-MX" dirty="0" smtClean="0"/>
              <a:t>#Estructura </a:t>
            </a:r>
            <a:r>
              <a:rPr lang="es-MX" dirty="0" err="1" smtClean="0"/>
              <a:t>function</a:t>
            </a:r>
            <a:endParaRPr lang="es-MX" dirty="0" smtClean="0"/>
          </a:p>
          <a:p>
            <a:r>
              <a:rPr lang="es-MX" dirty="0" smtClean="0">
                <a:solidFill>
                  <a:srgbClr val="FF0000"/>
                </a:solidFill>
              </a:rPr>
              <a:t>objeto2</a:t>
            </a:r>
            <a:r>
              <a:rPr lang="es-MX" dirty="0" smtClean="0"/>
              <a:t>&lt;-</a:t>
            </a:r>
            <a:r>
              <a:rPr lang="es-MX" dirty="0" err="1" smtClean="0"/>
              <a:t>function</a:t>
            </a:r>
            <a:r>
              <a:rPr lang="es-MX" dirty="0" smtClean="0"/>
              <a:t>(</a:t>
            </a:r>
            <a:r>
              <a:rPr lang="es-MX" dirty="0" smtClean="0">
                <a:solidFill>
                  <a:srgbClr val="FF0000"/>
                </a:solidFill>
              </a:rPr>
              <a:t>objeto1</a:t>
            </a:r>
            <a:r>
              <a:rPr lang="es-MX" dirty="0" smtClean="0"/>
              <a:t>) {</a:t>
            </a:r>
            <a:r>
              <a:rPr lang="es-MX" dirty="0" smtClean="0">
                <a:solidFill>
                  <a:srgbClr val="FF0000"/>
                </a:solidFill>
              </a:rPr>
              <a:t>comandos</a:t>
            </a:r>
          </a:p>
          <a:p>
            <a:r>
              <a:rPr lang="es-MX" dirty="0" smtClean="0"/>
              <a:t>	se debe incluir </a:t>
            </a:r>
            <a:r>
              <a:rPr lang="es-MX" dirty="0" smtClean="0">
                <a:solidFill>
                  <a:srgbClr val="FF0000"/>
                </a:solidFill>
              </a:rPr>
              <a:t>objeto2&lt;-</a:t>
            </a:r>
            <a:r>
              <a:rPr lang="es-MX" dirty="0" smtClean="0"/>
              <a:t>}</a:t>
            </a:r>
          </a:p>
          <a:p>
            <a:endParaRPr lang="es-MX" dirty="0"/>
          </a:p>
          <a:p>
            <a:r>
              <a:rPr lang="es-MX" dirty="0" smtClean="0"/>
              <a:t>#Estructura </a:t>
            </a:r>
            <a:r>
              <a:rPr lang="es-MX" dirty="0" err="1" smtClean="0"/>
              <a:t>while</a:t>
            </a:r>
            <a:endParaRPr lang="es-MX" dirty="0" smtClean="0"/>
          </a:p>
          <a:p>
            <a:r>
              <a:rPr lang="es-MX" dirty="0" err="1" smtClean="0"/>
              <a:t>while</a:t>
            </a:r>
            <a:r>
              <a:rPr lang="es-MX" dirty="0" smtClean="0"/>
              <a:t> (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logico</a:t>
            </a:r>
            <a:r>
              <a:rPr lang="es-MX" dirty="0" smtClean="0"/>
              <a:t>) {</a:t>
            </a:r>
            <a:r>
              <a:rPr lang="es-MX" dirty="0" smtClean="0">
                <a:solidFill>
                  <a:srgbClr val="FF0000"/>
                </a:solidFill>
              </a:rPr>
              <a:t> comandos</a:t>
            </a:r>
            <a:r>
              <a:rPr lang="es-MX" dirty="0" smtClean="0"/>
              <a:t>}</a:t>
            </a:r>
            <a:endParaRPr lang="es-MX" dirty="0"/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366564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procedimientos.r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74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90872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Función de Densidad		d</a:t>
            </a:r>
          </a:p>
          <a:p>
            <a:r>
              <a:rPr lang="es-ES" dirty="0" smtClean="0"/>
              <a:t>Función de Distribución		p</a:t>
            </a:r>
          </a:p>
          <a:p>
            <a:r>
              <a:rPr lang="es-ES" dirty="0" err="1" smtClean="0"/>
              <a:t>Quantil</a:t>
            </a:r>
            <a:r>
              <a:rPr lang="es-ES" dirty="0" smtClean="0"/>
              <a:t> 				q</a:t>
            </a:r>
          </a:p>
          <a:p>
            <a:r>
              <a:rPr lang="es-ES" dirty="0" smtClean="0"/>
              <a:t>Generar muestra aleatoria		r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88640"/>
            <a:ext cx="8029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Nemotécnicos para funciones de variables aleatorias</a:t>
            </a: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206605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Sintaxis en R</a:t>
            </a:r>
          </a:p>
          <a:p>
            <a:r>
              <a:rPr lang="es-ES" dirty="0" err="1" smtClean="0"/>
              <a:t>Nemo+Distribucion</a:t>
            </a:r>
            <a:r>
              <a:rPr lang="es-ES" dirty="0" smtClean="0"/>
              <a:t>(</a:t>
            </a:r>
            <a:r>
              <a:rPr lang="es-ES" dirty="0" err="1" smtClean="0"/>
              <a:t>Valor,parametros</a:t>
            </a:r>
            <a:r>
              <a:rPr lang="es-ES" dirty="0" smtClean="0"/>
              <a:t>)</a:t>
            </a:r>
            <a:endParaRPr lang="es-MX" dirty="0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90056"/>
            <a:ext cx="4067944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8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7744" y="188640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Distribuciones de Probabilidad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71829" y="764704"/>
            <a:ext cx="4717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u="sng" dirty="0" err="1" smtClean="0"/>
              <a:t>Distribucion</a:t>
            </a:r>
            <a:r>
              <a:rPr lang="es-MX" sz="1600" u="sng" dirty="0" smtClean="0"/>
              <a:t>	</a:t>
            </a:r>
            <a:r>
              <a:rPr lang="es-MX" sz="1600" u="sng" dirty="0" err="1" smtClean="0"/>
              <a:t>Parametros</a:t>
            </a:r>
            <a:r>
              <a:rPr lang="es-MX" sz="1600" u="sng" dirty="0" smtClean="0"/>
              <a:t>	en R</a:t>
            </a:r>
          </a:p>
          <a:p>
            <a:r>
              <a:rPr lang="es-MX" sz="1600" dirty="0" smtClean="0"/>
              <a:t>Normal		m, </a:t>
            </a:r>
            <a:r>
              <a:rPr lang="es-MX" sz="1600" dirty="0" err="1" smtClean="0"/>
              <a:t>sd</a:t>
            </a:r>
            <a:r>
              <a:rPr lang="es-MX" sz="1600" dirty="0" smtClean="0"/>
              <a:t>		</a:t>
            </a:r>
            <a:r>
              <a:rPr lang="es-MX" sz="1600" dirty="0" err="1" smtClean="0"/>
              <a:t>norm</a:t>
            </a:r>
            <a:endParaRPr lang="es-MX" sz="1600" dirty="0" smtClean="0"/>
          </a:p>
          <a:p>
            <a:r>
              <a:rPr lang="es-MX" sz="1600" dirty="0" smtClean="0"/>
              <a:t>t-</a:t>
            </a:r>
            <a:r>
              <a:rPr lang="es-MX" sz="1600" dirty="0" err="1" smtClean="0"/>
              <a:t>Student</a:t>
            </a:r>
            <a:r>
              <a:rPr lang="es-MX" sz="1600" dirty="0" smtClean="0"/>
              <a:t>		n 		t</a:t>
            </a:r>
          </a:p>
          <a:p>
            <a:r>
              <a:rPr lang="es-MX" sz="1600" dirty="0" smtClean="0"/>
              <a:t>Chi-Cuadrado	n		</a:t>
            </a:r>
            <a:r>
              <a:rPr lang="es-MX" sz="1600" dirty="0" err="1" smtClean="0"/>
              <a:t>chisq</a:t>
            </a:r>
            <a:endParaRPr lang="es-MX" sz="1600" dirty="0" smtClean="0"/>
          </a:p>
          <a:p>
            <a:r>
              <a:rPr lang="pt-BR" sz="1600" dirty="0" smtClean="0"/>
              <a:t>F		n,m 		f</a:t>
            </a:r>
          </a:p>
          <a:p>
            <a:r>
              <a:rPr lang="es-MX" sz="1600" dirty="0" smtClean="0"/>
              <a:t>Exponencial	l		</a:t>
            </a:r>
            <a:r>
              <a:rPr lang="es-MX" sz="1600" dirty="0" err="1" smtClean="0"/>
              <a:t>exp</a:t>
            </a:r>
            <a:endParaRPr lang="es-MX" sz="1600" dirty="0" smtClean="0"/>
          </a:p>
          <a:p>
            <a:r>
              <a:rPr lang="es-MX" sz="1600" dirty="0" smtClean="0"/>
              <a:t>Uniforme		</a:t>
            </a:r>
            <a:r>
              <a:rPr lang="es-MX" sz="1600" dirty="0" err="1" smtClean="0"/>
              <a:t>min,max</a:t>
            </a:r>
            <a:r>
              <a:rPr lang="es-MX" sz="1600" dirty="0" smtClean="0"/>
              <a:t>		</a:t>
            </a:r>
            <a:r>
              <a:rPr lang="es-MX" sz="1600" dirty="0" err="1" smtClean="0"/>
              <a:t>unif</a:t>
            </a:r>
            <a:endParaRPr lang="es-MX" sz="1600" dirty="0" smtClean="0"/>
          </a:p>
          <a:p>
            <a:r>
              <a:rPr lang="es-MX" sz="1600" dirty="0" smtClean="0"/>
              <a:t>Beta		</a:t>
            </a:r>
            <a:r>
              <a:rPr lang="es-MX" sz="1600" dirty="0" err="1" smtClean="0"/>
              <a:t>p,q</a:t>
            </a:r>
            <a:r>
              <a:rPr lang="es-MX" sz="1600" dirty="0" smtClean="0"/>
              <a:t>		beta</a:t>
            </a:r>
          </a:p>
          <a:p>
            <a:r>
              <a:rPr lang="fr-FR" sz="1600" dirty="0" smtClean="0"/>
              <a:t>Cauchy		</a:t>
            </a:r>
            <a:r>
              <a:rPr lang="fr-FR" sz="1600" dirty="0" err="1" smtClean="0"/>
              <a:t>t,s</a:t>
            </a:r>
            <a:r>
              <a:rPr lang="fr-FR" sz="1600" dirty="0" smtClean="0"/>
              <a:t> 		</a:t>
            </a:r>
            <a:r>
              <a:rPr lang="fr-FR" sz="1600" dirty="0" err="1" smtClean="0"/>
              <a:t>cauchy</a:t>
            </a:r>
            <a:endParaRPr lang="fr-FR" sz="1600" dirty="0" smtClean="0"/>
          </a:p>
          <a:p>
            <a:r>
              <a:rPr lang="fr-FR" sz="1600" dirty="0" err="1" smtClean="0"/>
              <a:t>Logística</a:t>
            </a:r>
            <a:r>
              <a:rPr lang="fr-FR" sz="1600" dirty="0" smtClean="0"/>
              <a:t>		</a:t>
            </a:r>
            <a:r>
              <a:rPr lang="fr-FR" sz="1600" dirty="0" err="1" smtClean="0"/>
              <a:t>t,s</a:t>
            </a:r>
            <a:r>
              <a:rPr lang="fr-FR" sz="1600" dirty="0" smtClean="0"/>
              <a:t>		logis</a:t>
            </a:r>
          </a:p>
          <a:p>
            <a:r>
              <a:rPr lang="es-MX" sz="1600" dirty="0" err="1" smtClean="0"/>
              <a:t>Lognormal</a:t>
            </a:r>
            <a:r>
              <a:rPr lang="es-MX" sz="1600" dirty="0" smtClean="0"/>
              <a:t> 	</a:t>
            </a:r>
            <a:r>
              <a:rPr lang="es-ES" sz="1600" dirty="0" err="1" smtClean="0"/>
              <a:t>m,sd</a:t>
            </a:r>
            <a:r>
              <a:rPr lang="es-MX" sz="1600" dirty="0" smtClean="0"/>
              <a:t> 		</a:t>
            </a:r>
            <a:r>
              <a:rPr lang="es-MX" sz="1600" dirty="0" err="1" smtClean="0"/>
              <a:t>lnorm</a:t>
            </a:r>
            <a:endParaRPr lang="es-MX" sz="1600" dirty="0" smtClean="0"/>
          </a:p>
          <a:p>
            <a:r>
              <a:rPr lang="it-IT" sz="1600" dirty="0" smtClean="0"/>
              <a:t>Gamma		p,s		gamma</a:t>
            </a:r>
          </a:p>
          <a:p>
            <a:r>
              <a:rPr lang="en-US" sz="1600" dirty="0" err="1" smtClean="0"/>
              <a:t>Weibull</a:t>
            </a:r>
            <a:r>
              <a:rPr lang="en-US" sz="1600" dirty="0" smtClean="0"/>
              <a:t>		</a:t>
            </a:r>
            <a:r>
              <a:rPr lang="en-US" sz="1600" dirty="0" err="1" smtClean="0"/>
              <a:t>p,s</a:t>
            </a:r>
            <a:r>
              <a:rPr lang="en-US" sz="1600" dirty="0" smtClean="0"/>
              <a:t>		</a:t>
            </a:r>
            <a:r>
              <a:rPr lang="en-US" sz="1600" dirty="0" err="1" smtClean="0"/>
              <a:t>weibull</a:t>
            </a:r>
            <a:endParaRPr lang="en-US" sz="1600" dirty="0" smtClean="0"/>
          </a:p>
          <a:p>
            <a:r>
              <a:rPr lang="en-US" sz="1600" dirty="0" err="1" smtClean="0"/>
              <a:t>Gumbel</a:t>
            </a:r>
            <a:r>
              <a:rPr lang="en-US" sz="1600" dirty="0" smtClean="0"/>
              <a:t>		</a:t>
            </a:r>
            <a:r>
              <a:rPr lang="en-US" sz="1600" dirty="0" err="1" smtClean="0"/>
              <a:t>p,s</a:t>
            </a:r>
            <a:r>
              <a:rPr lang="en-US" sz="1600" dirty="0" smtClean="0"/>
              <a:t>		</a:t>
            </a:r>
            <a:r>
              <a:rPr lang="en-US" sz="1600" dirty="0" err="1" smtClean="0"/>
              <a:t>gumbel</a:t>
            </a:r>
            <a:endParaRPr lang="es-MX" sz="1600" dirty="0"/>
          </a:p>
        </p:txBody>
      </p:sp>
      <p:sp>
        <p:nvSpPr>
          <p:cNvPr id="6" name="5 Rectángulo"/>
          <p:cNvSpPr/>
          <p:nvPr/>
        </p:nvSpPr>
        <p:spPr>
          <a:xfrm>
            <a:off x="4463480" y="4869160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u="sng" dirty="0" err="1" smtClean="0"/>
              <a:t>Distribucion</a:t>
            </a:r>
            <a:r>
              <a:rPr lang="es-MX" sz="1600" u="sng" dirty="0" smtClean="0"/>
              <a:t>	</a:t>
            </a:r>
            <a:r>
              <a:rPr lang="es-MX" sz="1600" u="sng" dirty="0" err="1" smtClean="0"/>
              <a:t>Parametros</a:t>
            </a:r>
            <a:r>
              <a:rPr lang="es-MX" sz="1600" u="sng" dirty="0" smtClean="0"/>
              <a:t>	en R</a:t>
            </a:r>
          </a:p>
          <a:p>
            <a:r>
              <a:rPr lang="es-MX" sz="1600" dirty="0" err="1" smtClean="0"/>
              <a:t>Binomial</a:t>
            </a:r>
            <a:r>
              <a:rPr lang="es-MX" sz="1600" dirty="0" smtClean="0"/>
              <a:t>		</a:t>
            </a:r>
            <a:r>
              <a:rPr lang="es-MX" sz="1600" dirty="0" err="1" smtClean="0"/>
              <a:t>n,p</a:t>
            </a:r>
            <a:r>
              <a:rPr lang="es-MX" sz="1600" dirty="0" smtClean="0"/>
              <a:t> 		</a:t>
            </a:r>
            <a:r>
              <a:rPr lang="es-MX" sz="1600" dirty="0" err="1" smtClean="0"/>
              <a:t>binom</a:t>
            </a:r>
            <a:endParaRPr lang="es-MX" sz="1600" dirty="0" smtClean="0"/>
          </a:p>
          <a:p>
            <a:r>
              <a:rPr lang="es-MX" sz="1600" dirty="0" err="1" smtClean="0"/>
              <a:t>Binomial</a:t>
            </a:r>
            <a:r>
              <a:rPr lang="es-MX" sz="1600" dirty="0" smtClean="0"/>
              <a:t> </a:t>
            </a:r>
            <a:r>
              <a:rPr lang="es-MX" sz="1600" dirty="0" err="1" smtClean="0"/>
              <a:t>neg</a:t>
            </a:r>
            <a:r>
              <a:rPr lang="es-MX" sz="1600" dirty="0" smtClean="0"/>
              <a:t>. 	</a:t>
            </a:r>
            <a:r>
              <a:rPr lang="es-MX" sz="1600" dirty="0" err="1" smtClean="0"/>
              <a:t>n,p</a:t>
            </a:r>
            <a:r>
              <a:rPr lang="es-MX" sz="1600" dirty="0" smtClean="0"/>
              <a:t>		</a:t>
            </a:r>
            <a:r>
              <a:rPr lang="es-MX" sz="1600" dirty="0" err="1" smtClean="0"/>
              <a:t>nbinom</a:t>
            </a:r>
            <a:endParaRPr lang="es-MX" sz="1600" dirty="0" smtClean="0"/>
          </a:p>
          <a:p>
            <a:r>
              <a:rPr lang="es-MX" sz="1600" dirty="0" err="1" smtClean="0"/>
              <a:t>Geometrica</a:t>
            </a:r>
            <a:r>
              <a:rPr lang="es-MX" sz="1600" dirty="0" smtClean="0"/>
              <a:t>	p		</a:t>
            </a:r>
            <a:r>
              <a:rPr lang="es-MX" sz="1600" dirty="0" err="1" smtClean="0"/>
              <a:t>geom</a:t>
            </a:r>
            <a:endParaRPr lang="es-MX" sz="1600" dirty="0" smtClean="0"/>
          </a:p>
          <a:p>
            <a:r>
              <a:rPr lang="pt-BR" sz="1600" dirty="0" err="1" smtClean="0"/>
              <a:t>Hipergeometrica</a:t>
            </a:r>
            <a:r>
              <a:rPr lang="pt-BR" sz="1600" dirty="0" smtClean="0"/>
              <a:t>	d, </a:t>
            </a:r>
            <a:r>
              <a:rPr lang="pt-BR" sz="1600" dirty="0"/>
              <a:t>N</a:t>
            </a:r>
            <a:r>
              <a:rPr lang="pt-BR" sz="1600" dirty="0" smtClean="0"/>
              <a:t>, n		</a:t>
            </a:r>
            <a:r>
              <a:rPr lang="pt-BR" sz="1600" dirty="0" err="1" smtClean="0"/>
              <a:t>hyper</a:t>
            </a:r>
            <a:endParaRPr lang="pt-BR" sz="1600" dirty="0" smtClean="0"/>
          </a:p>
          <a:p>
            <a:r>
              <a:rPr lang="es-MX" sz="1600" dirty="0" err="1" smtClean="0"/>
              <a:t>Poisson</a:t>
            </a:r>
            <a:r>
              <a:rPr lang="es-MX" sz="1600" dirty="0" smtClean="0"/>
              <a:t>		l		</a:t>
            </a:r>
            <a:r>
              <a:rPr lang="es-MX" sz="1600" dirty="0" err="1" smtClean="0"/>
              <a:t>pois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31861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CONTINUAS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DISCRETAS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78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8120" y="35332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D1. Distribución Normal. Cambio de parámetros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19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819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00425"/>
            <a:ext cx="3819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56992"/>
            <a:ext cx="375740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059832" y="6488668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d1_DISTRIBUCION_NORMAL.r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21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98072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dirty="0" smtClean="0"/>
              <a:t>Suponiendo que Z ~ N(0,1), calcule la probabilidad de que: (haga gráficas de lo que se pide)</a:t>
            </a:r>
          </a:p>
          <a:p>
            <a:pPr lvl="0"/>
            <a:r>
              <a:rPr lang="es-MX" sz="1600" dirty="0" smtClean="0"/>
              <a:t>a)	Z sea menor que 1.48</a:t>
            </a:r>
          </a:p>
          <a:p>
            <a:pPr lvl="0"/>
            <a:r>
              <a:rPr lang="es-MX" sz="1600" dirty="0" smtClean="0"/>
              <a:t>b)	Z mayor que 1.90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6" y="3898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Ejercicio Distribuciones</a:t>
            </a:r>
            <a:endParaRPr lang="es-MX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39" y="3068962"/>
            <a:ext cx="4686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686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00603" y="48344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distribuciones.r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839307"/>
            <a:ext cx="12795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Gráficas</a:t>
            </a:r>
          </a:p>
          <a:p>
            <a:r>
              <a:rPr lang="es-ES" dirty="0" err="1" smtClean="0"/>
              <a:t>plot</a:t>
            </a:r>
            <a:r>
              <a:rPr lang="es-ES" dirty="0" smtClean="0"/>
              <a:t>(</a:t>
            </a:r>
            <a:r>
              <a:rPr lang="es-ES" dirty="0" err="1" smtClean="0"/>
              <a:t>x,y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boxplot</a:t>
            </a:r>
            <a:r>
              <a:rPr lang="es-ES" dirty="0" smtClean="0"/>
              <a:t>(x)</a:t>
            </a:r>
          </a:p>
          <a:p>
            <a:r>
              <a:rPr lang="es-ES" dirty="0" smtClean="0"/>
              <a:t>pie(x)</a:t>
            </a:r>
          </a:p>
          <a:p>
            <a:r>
              <a:rPr lang="es-ES" dirty="0" err="1" smtClean="0"/>
              <a:t>qqplot</a:t>
            </a:r>
            <a:r>
              <a:rPr lang="es-ES" dirty="0" smtClean="0"/>
              <a:t>(</a:t>
            </a:r>
            <a:r>
              <a:rPr lang="es-ES" dirty="0" err="1" smtClean="0"/>
              <a:t>x,y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qqnorm</a:t>
            </a:r>
            <a:r>
              <a:rPr lang="es-ES" dirty="0" smtClean="0"/>
              <a:t>(x)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985099" y="3291949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PARAMETROS</a:t>
            </a:r>
          </a:p>
          <a:p>
            <a:r>
              <a:rPr lang="es-ES" dirty="0" err="1" smtClean="0"/>
              <a:t>bg</a:t>
            </a:r>
            <a:endParaRPr lang="es-ES" dirty="0" smtClean="0"/>
          </a:p>
          <a:p>
            <a:r>
              <a:rPr lang="es-ES" dirty="0" err="1" smtClean="0"/>
              <a:t>cex</a:t>
            </a:r>
            <a:endParaRPr lang="es-ES" dirty="0" smtClean="0"/>
          </a:p>
          <a:p>
            <a:r>
              <a:rPr lang="es-ES" dirty="0" smtClean="0"/>
              <a:t>col</a:t>
            </a:r>
          </a:p>
          <a:p>
            <a:r>
              <a:rPr lang="es-ES" dirty="0" err="1" smtClean="0"/>
              <a:t>font</a:t>
            </a:r>
            <a:endParaRPr lang="es-ES" dirty="0" smtClean="0"/>
          </a:p>
          <a:p>
            <a:r>
              <a:rPr lang="es-ES" dirty="0" smtClean="0"/>
              <a:t>las</a:t>
            </a:r>
          </a:p>
          <a:p>
            <a:r>
              <a:rPr lang="es-ES" dirty="0" err="1" smtClean="0"/>
              <a:t>lty</a:t>
            </a:r>
            <a:endParaRPr lang="es-ES" dirty="0" smtClean="0"/>
          </a:p>
          <a:p>
            <a:r>
              <a:rPr lang="es-ES" dirty="0" err="1"/>
              <a:t>l</a:t>
            </a:r>
            <a:r>
              <a:rPr lang="es-ES" dirty="0" err="1" smtClean="0"/>
              <a:t>wd</a:t>
            </a:r>
            <a:endParaRPr lang="es-ES" dirty="0" smtClean="0"/>
          </a:p>
          <a:p>
            <a:r>
              <a:rPr lang="es-ES" dirty="0" err="1" smtClean="0"/>
              <a:t>pch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437976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Gráficos de bajo nivel (adicionan)</a:t>
            </a:r>
          </a:p>
          <a:p>
            <a:r>
              <a:rPr lang="es-ES" dirty="0" err="1" smtClean="0"/>
              <a:t>points</a:t>
            </a:r>
            <a:r>
              <a:rPr lang="es-ES" dirty="0" smtClean="0"/>
              <a:t>(</a:t>
            </a:r>
            <a:r>
              <a:rPr lang="es-ES" dirty="0" err="1" smtClean="0"/>
              <a:t>x,y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text</a:t>
            </a:r>
            <a:r>
              <a:rPr lang="es-ES" dirty="0" smtClean="0"/>
              <a:t>(</a:t>
            </a:r>
            <a:r>
              <a:rPr lang="es-ES" dirty="0" err="1" smtClean="0"/>
              <a:t>x,y,”texto</a:t>
            </a:r>
            <a:r>
              <a:rPr lang="es-ES" dirty="0" smtClean="0"/>
              <a:t>”)</a:t>
            </a:r>
          </a:p>
          <a:p>
            <a:r>
              <a:rPr lang="es-ES" dirty="0" err="1" smtClean="0"/>
              <a:t>abline</a:t>
            </a:r>
            <a:r>
              <a:rPr lang="es-ES" dirty="0" smtClean="0"/>
              <a:t>(</a:t>
            </a:r>
            <a:r>
              <a:rPr lang="es-ES" dirty="0" err="1" smtClean="0"/>
              <a:t>a,b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abline</a:t>
            </a:r>
            <a:r>
              <a:rPr lang="es-ES" dirty="0" smtClean="0"/>
              <a:t>(h=y)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419872" y="1977807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Opciones</a:t>
            </a:r>
          </a:p>
          <a:p>
            <a:r>
              <a:rPr lang="es-ES" dirty="0" err="1" smtClean="0"/>
              <a:t>add</a:t>
            </a:r>
            <a:endParaRPr lang="es-ES" dirty="0" smtClean="0"/>
          </a:p>
          <a:p>
            <a:r>
              <a:rPr lang="es-ES" dirty="0" err="1" smtClean="0"/>
              <a:t>axes</a:t>
            </a:r>
            <a:endParaRPr lang="es-ES" dirty="0" smtClean="0"/>
          </a:p>
          <a:p>
            <a:r>
              <a:rPr lang="es-ES" dirty="0" err="1" smtClean="0"/>
              <a:t>type</a:t>
            </a:r>
            <a:r>
              <a:rPr lang="es-ES" dirty="0" smtClean="0"/>
              <a:t>= “p”, “l”, “b”, “h”</a:t>
            </a:r>
          </a:p>
          <a:p>
            <a:r>
              <a:rPr lang="es-ES" dirty="0" err="1" smtClean="0"/>
              <a:t>xlim</a:t>
            </a:r>
            <a:endParaRPr lang="es-ES" dirty="0" smtClean="0"/>
          </a:p>
          <a:p>
            <a:r>
              <a:rPr lang="es-ES" dirty="0" err="1" smtClean="0"/>
              <a:t>xlab</a:t>
            </a:r>
            <a:endParaRPr lang="es-MX" dirty="0"/>
          </a:p>
        </p:txBody>
      </p:sp>
      <p:pic>
        <p:nvPicPr>
          <p:cNvPr id="8" name="Picture 6" descr="Illustration of pch=0: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" y="5877272"/>
            <a:ext cx="864094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20889" y="620688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Opciones de  Gráficas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7639" y="83669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x&lt;-</a:t>
            </a:r>
            <a:r>
              <a:rPr lang="es-MX" sz="1200" dirty="0" err="1"/>
              <a:t>seq</a:t>
            </a:r>
            <a:r>
              <a:rPr lang="es-MX" sz="1200" dirty="0"/>
              <a:t>(1,25,1)</a:t>
            </a:r>
          </a:p>
          <a:p>
            <a:r>
              <a:rPr lang="es-MX" sz="1200" dirty="0"/>
              <a:t>y&lt;-</a:t>
            </a:r>
            <a:r>
              <a:rPr lang="es-MX" sz="1200" dirty="0" err="1"/>
              <a:t>seq</a:t>
            </a:r>
            <a:r>
              <a:rPr lang="es-MX" sz="1200" dirty="0"/>
              <a:t>(4,18,length=25)</a:t>
            </a:r>
          </a:p>
          <a:p>
            <a:r>
              <a:rPr lang="es-MX" sz="1200" dirty="0" err="1"/>
              <a:t>qqplot</a:t>
            </a:r>
            <a:r>
              <a:rPr lang="es-MX" sz="1200" dirty="0"/>
              <a:t>(</a:t>
            </a:r>
            <a:r>
              <a:rPr lang="es-MX" sz="1200" dirty="0" err="1"/>
              <a:t>x,y</a:t>
            </a:r>
            <a:r>
              <a:rPr lang="es-MX" sz="1200" dirty="0"/>
              <a:t>, </a:t>
            </a:r>
            <a:r>
              <a:rPr lang="es-MX" sz="1200" dirty="0" err="1"/>
              <a:t>main</a:t>
            </a:r>
            <a:r>
              <a:rPr lang="es-MX" sz="1200" dirty="0"/>
              <a:t>="QQ </a:t>
            </a:r>
            <a:r>
              <a:rPr lang="es-MX" sz="1200" dirty="0" err="1"/>
              <a:t>plot</a:t>
            </a:r>
            <a:r>
              <a:rPr lang="es-MX" sz="1200" dirty="0"/>
              <a:t>", </a:t>
            </a:r>
            <a:r>
              <a:rPr lang="es-MX" sz="1200" dirty="0" err="1"/>
              <a:t>pch</a:t>
            </a:r>
            <a:r>
              <a:rPr lang="es-MX" sz="1200" dirty="0"/>
              <a:t>="+",col=3,col.lab="#ff0000",</a:t>
            </a:r>
          </a:p>
          <a:p>
            <a:r>
              <a:rPr lang="es-MX" sz="1200" dirty="0"/>
              <a:t>       </a:t>
            </a:r>
            <a:r>
              <a:rPr lang="es-MX" sz="1200" dirty="0" err="1"/>
              <a:t>xlim</a:t>
            </a:r>
            <a:r>
              <a:rPr lang="es-MX" sz="1200" dirty="0"/>
              <a:t>=c(0,25),</a:t>
            </a:r>
            <a:r>
              <a:rPr lang="es-MX" sz="1200" dirty="0" err="1"/>
              <a:t>ylim</a:t>
            </a:r>
            <a:r>
              <a:rPr lang="es-MX" sz="1200" dirty="0"/>
              <a:t>=c(0,25))</a:t>
            </a:r>
          </a:p>
          <a:p>
            <a:r>
              <a:rPr lang="es-MX" sz="1200" dirty="0" err="1"/>
              <a:t>abline</a:t>
            </a:r>
            <a:r>
              <a:rPr lang="es-MX" sz="1200" dirty="0"/>
              <a:t>(h=</a:t>
            </a:r>
            <a:r>
              <a:rPr lang="es-MX" sz="1200" dirty="0" err="1"/>
              <a:t>seq</a:t>
            </a:r>
            <a:r>
              <a:rPr lang="es-MX" sz="1200" dirty="0"/>
              <a:t>(0,26,2),</a:t>
            </a:r>
            <a:r>
              <a:rPr lang="es-MX" sz="1200" dirty="0" err="1"/>
              <a:t>lty</a:t>
            </a:r>
            <a:r>
              <a:rPr lang="es-MX" sz="1200" dirty="0"/>
              <a:t>=2,col="gray",</a:t>
            </a:r>
            <a:r>
              <a:rPr lang="es-MX" sz="1200" dirty="0" err="1"/>
              <a:t>cex</a:t>
            </a:r>
            <a:r>
              <a:rPr lang="es-MX" sz="1200" dirty="0"/>
              <a:t>=0.5)</a:t>
            </a:r>
          </a:p>
          <a:p>
            <a:r>
              <a:rPr lang="es-MX" sz="1200" dirty="0" err="1"/>
              <a:t>abline</a:t>
            </a:r>
            <a:r>
              <a:rPr lang="es-MX" sz="1200" dirty="0"/>
              <a:t>(v=</a:t>
            </a:r>
            <a:r>
              <a:rPr lang="es-MX" sz="1200" dirty="0" err="1"/>
              <a:t>seq</a:t>
            </a:r>
            <a:r>
              <a:rPr lang="es-MX" sz="1200" dirty="0"/>
              <a:t>(0,25,3),</a:t>
            </a:r>
            <a:r>
              <a:rPr lang="es-MX" sz="1200" dirty="0" err="1"/>
              <a:t>lty</a:t>
            </a:r>
            <a:r>
              <a:rPr lang="es-MX" sz="1200" dirty="0"/>
              <a:t>=3,col="gray",</a:t>
            </a:r>
            <a:r>
              <a:rPr lang="es-MX" sz="1200" dirty="0" err="1"/>
              <a:t>cex</a:t>
            </a:r>
            <a:r>
              <a:rPr lang="es-MX" sz="1200" dirty="0"/>
              <a:t>=0.5)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6"/>
            <a:ext cx="2871026" cy="287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3194" y="264153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qqnorm</a:t>
            </a:r>
            <a:r>
              <a:rPr lang="es-MX" sz="1200" dirty="0"/>
              <a:t>(x)</a:t>
            </a:r>
          </a:p>
          <a:p>
            <a:r>
              <a:rPr lang="es-MX" sz="1200" dirty="0" err="1"/>
              <a:t>qqline</a:t>
            </a:r>
            <a:r>
              <a:rPr lang="es-MX" sz="1200" dirty="0"/>
              <a:t>(x)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" y="3345399"/>
            <a:ext cx="2977380" cy="29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88024" y="3345399"/>
            <a:ext cx="3888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z&lt;-</a:t>
            </a:r>
            <a:r>
              <a:rPr lang="es-MX" sz="1200" dirty="0" err="1"/>
              <a:t>rchisq</a:t>
            </a:r>
            <a:r>
              <a:rPr lang="es-MX" sz="1200" dirty="0"/>
              <a:t>(25,10)</a:t>
            </a:r>
          </a:p>
          <a:p>
            <a:r>
              <a:rPr lang="es-MX" sz="1200" dirty="0" err="1"/>
              <a:t>qqplot</a:t>
            </a:r>
            <a:r>
              <a:rPr lang="es-MX" sz="1200" dirty="0"/>
              <a:t>(</a:t>
            </a:r>
            <a:r>
              <a:rPr lang="es-MX" sz="1200" dirty="0" err="1"/>
              <a:t>x,z,xlim</a:t>
            </a:r>
            <a:r>
              <a:rPr lang="es-MX" sz="1200" dirty="0"/>
              <a:t>=c(0,25),</a:t>
            </a:r>
            <a:r>
              <a:rPr lang="es-MX" sz="1200" dirty="0" err="1"/>
              <a:t>ylim</a:t>
            </a:r>
            <a:r>
              <a:rPr lang="es-MX" sz="1200" dirty="0"/>
              <a:t>=c(0,25))</a:t>
            </a:r>
          </a:p>
          <a:p>
            <a:r>
              <a:rPr lang="es-MX" sz="1200" dirty="0" err="1"/>
              <a:t>abline</a:t>
            </a:r>
            <a:r>
              <a:rPr lang="es-MX" sz="1200" dirty="0"/>
              <a:t>(h=</a:t>
            </a:r>
            <a:r>
              <a:rPr lang="es-MX" sz="1200" dirty="0" err="1"/>
              <a:t>seq</a:t>
            </a:r>
            <a:r>
              <a:rPr lang="es-MX" sz="1200" dirty="0"/>
              <a:t>(0,25,5),</a:t>
            </a:r>
            <a:r>
              <a:rPr lang="es-MX" sz="1200" dirty="0" err="1"/>
              <a:t>lty</a:t>
            </a:r>
            <a:r>
              <a:rPr lang="es-MX" sz="1200" dirty="0"/>
              <a:t>=2,col="gray",</a:t>
            </a:r>
            <a:r>
              <a:rPr lang="es-MX" sz="1200" dirty="0" err="1"/>
              <a:t>cex</a:t>
            </a:r>
            <a:r>
              <a:rPr lang="es-MX" sz="1200" dirty="0"/>
              <a:t>=0.5)</a:t>
            </a:r>
          </a:p>
          <a:p>
            <a:r>
              <a:rPr lang="es-MX" sz="1200" dirty="0" err="1"/>
              <a:t>abline</a:t>
            </a:r>
            <a:r>
              <a:rPr lang="es-MX" sz="1200" dirty="0"/>
              <a:t>(v=</a:t>
            </a:r>
            <a:r>
              <a:rPr lang="es-MX" sz="1200" dirty="0" err="1"/>
              <a:t>seq</a:t>
            </a:r>
            <a:r>
              <a:rPr lang="es-MX" sz="1200" dirty="0"/>
              <a:t>(0,25,5),</a:t>
            </a:r>
            <a:r>
              <a:rPr lang="es-MX" sz="1200" dirty="0" err="1"/>
              <a:t>lty</a:t>
            </a:r>
            <a:r>
              <a:rPr lang="es-MX" sz="1200" dirty="0"/>
              <a:t>=2,col="gray",</a:t>
            </a:r>
            <a:r>
              <a:rPr lang="es-MX" sz="1200" dirty="0" err="1"/>
              <a:t>cex</a:t>
            </a:r>
            <a:r>
              <a:rPr lang="es-MX" sz="1200" dirty="0"/>
              <a:t>=0.5</a:t>
            </a:r>
            <a:r>
              <a:rPr lang="es-MX" sz="1200" dirty="0" smtClean="0"/>
              <a:t>)</a:t>
            </a:r>
          </a:p>
          <a:p>
            <a:r>
              <a:rPr lang="es-MX" sz="1200" dirty="0" err="1"/>
              <a:t>abline</a:t>
            </a:r>
            <a:r>
              <a:rPr lang="es-MX" sz="1200" dirty="0"/>
              <a:t>(0,1,col="red")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70" y="4392847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52383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Muestras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76265" y="138683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Reemplazo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341294" y="398434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Orden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17849" y="1848495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sin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338934" y="188325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con</a:t>
            </a:r>
            <a:endParaRPr lang="es-MX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387569" y="348324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sin</a:t>
            </a:r>
            <a:endParaRPr lang="es-MX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73542" y="51720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con</a:t>
            </a:r>
            <a:endParaRPr lang="es-MX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9452" y="779669"/>
            <a:ext cx="805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 tienen  3 pelotas marcadas (A,B,C) y se quiere tomar una muestra de tamaño 2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79912" y="362174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(A,B) (A,C)</a:t>
            </a:r>
          </a:p>
          <a:p>
            <a:r>
              <a:rPr lang="es-MX" dirty="0"/>
              <a:t> </a:t>
            </a:r>
            <a:r>
              <a:rPr lang="es-MX" dirty="0" smtClean="0"/>
              <a:t>          (B,C)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13813" y="5638587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(A,B) (A,C) (B,C)</a:t>
            </a:r>
          </a:p>
          <a:p>
            <a:r>
              <a:rPr lang="es-MX" dirty="0" smtClean="0"/>
              <a:t>(B,A) (C,A) (C,B)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19664" y="5633665"/>
            <a:ext cx="177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(A,A) (A,B) (A,C)</a:t>
            </a:r>
          </a:p>
          <a:p>
            <a:r>
              <a:rPr lang="es-MX" dirty="0" smtClean="0"/>
              <a:t>(B,A) (B,B) (B,C)</a:t>
            </a:r>
          </a:p>
          <a:p>
            <a:r>
              <a:rPr lang="es-MX" dirty="0" smtClean="0"/>
              <a:t>(C,A) (C,B) (C,C) 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05872" y="3621740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(A,A) (A,B) (A,C)</a:t>
            </a:r>
          </a:p>
          <a:p>
            <a:r>
              <a:rPr lang="es-MX" dirty="0" smtClean="0"/>
              <a:t>            (B,B) (B,C)</a:t>
            </a:r>
          </a:p>
          <a:p>
            <a:r>
              <a:rPr lang="es-MX" dirty="0" smtClean="0"/>
              <a:t>                       (C,C) 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3779912" y="2636912"/>
                <a:ext cx="1482329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!∗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s-MX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36912"/>
                <a:ext cx="1482329" cy="6501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3938005" y="4846943"/>
                <a:ext cx="1068754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s-MX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05" y="4846943"/>
                <a:ext cx="1068754" cy="650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6931354" y="2636912"/>
                <a:ext cx="1477520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−1)!</m:t>
                          </m:r>
                        </m:num>
                        <m:den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!∗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MX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s-MX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354" y="2636912"/>
                <a:ext cx="1477520" cy="659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7733465" y="5019507"/>
                <a:ext cx="5241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MX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465" y="5019507"/>
                <a:ext cx="5241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CuadroTexto"/>
          <p:cNvSpPr txBox="1"/>
          <p:nvPr/>
        </p:nvSpPr>
        <p:spPr>
          <a:xfrm>
            <a:off x="611560" y="1740224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muestras.r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3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451988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9329"/>
            <a:ext cx="5076056" cy="29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40160" y="641157"/>
            <a:ext cx="366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Teorema del Límite Central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610337" y="21955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tlc.r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116632"/>
            <a:ext cx="43204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VENTAJAS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La capacidad de combinar, análisis ”</a:t>
            </a:r>
            <a:r>
              <a:rPr lang="es-MX" dirty="0" err="1" smtClean="0"/>
              <a:t>preempaquetados</a:t>
            </a:r>
            <a:r>
              <a:rPr lang="es-MX" dirty="0" smtClean="0"/>
              <a:t>”(ej., una regresión  logística) con análisis </a:t>
            </a:r>
            <a:br>
              <a:rPr lang="es-MX" dirty="0" smtClean="0"/>
            </a:br>
            <a:r>
              <a:rPr lang="es-MX" dirty="0" smtClean="0"/>
              <a:t>ad-hoc, específicos .</a:t>
            </a:r>
          </a:p>
          <a:p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Capacidad de manipular y</a:t>
            </a:r>
          </a:p>
          <a:p>
            <a:r>
              <a:rPr lang="es-MX" dirty="0" smtClean="0"/>
              <a:t>modificar datos y funciones (lenguaje de programación).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Gráficos de alta calidad.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Hay extensiones específicas a nuevas áreas como </a:t>
            </a:r>
            <a:r>
              <a:rPr lang="es-MX" dirty="0" err="1" smtClean="0"/>
              <a:t>bioinformática</a:t>
            </a:r>
            <a:r>
              <a:rPr lang="es-MX" dirty="0" smtClean="0"/>
              <a:t>,</a:t>
            </a:r>
          </a:p>
          <a:p>
            <a:r>
              <a:rPr lang="es-MX" dirty="0" err="1" smtClean="0"/>
              <a:t>geoestadística</a:t>
            </a:r>
            <a:r>
              <a:rPr lang="es-MX" dirty="0" smtClean="0"/>
              <a:t>  y modelos gráficos.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Lenguaje orientado a objetos con sintaxis (relativamente) intuitiva.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Se adquiere sin costo alguno.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Existe versiones para Windows, </a:t>
            </a:r>
            <a:r>
              <a:rPr lang="es-ES" dirty="0" err="1" smtClean="0"/>
              <a:t>MAC’s</a:t>
            </a:r>
            <a:r>
              <a:rPr lang="es-ES" dirty="0" smtClean="0"/>
              <a:t> y Linux.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1663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DESVENTAJAS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No existe soporte técnico.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No existe una interfaz GUI “amigable”.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Requiere de precisión en la sintaxis.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7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04664"/>
            <a:ext cx="5581977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Importar datos</a:t>
            </a:r>
          </a:p>
          <a:p>
            <a:endParaRPr lang="es-ES" dirty="0" smtClean="0"/>
          </a:p>
          <a:p>
            <a:r>
              <a:rPr lang="es-ES" dirty="0" err="1" smtClean="0"/>
              <a:t>library</a:t>
            </a:r>
            <a:r>
              <a:rPr lang="es-ES" dirty="0" smtClean="0"/>
              <a:t>(</a:t>
            </a:r>
            <a:r>
              <a:rPr lang="es-ES" dirty="0" err="1" smtClean="0">
                <a:solidFill>
                  <a:srgbClr val="FF0000"/>
                </a:solidFill>
              </a:rPr>
              <a:t>foreign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DBF</a:t>
            </a:r>
            <a:endParaRPr lang="es-ES" dirty="0"/>
          </a:p>
          <a:p>
            <a:r>
              <a:rPr lang="es-MX" dirty="0" smtClean="0"/>
              <a:t>read.dbf(</a:t>
            </a:r>
            <a:r>
              <a:rPr lang="es-MX" dirty="0" err="1" smtClean="0"/>
              <a:t>file</a:t>
            </a:r>
            <a:r>
              <a:rPr lang="es-MX" dirty="0" smtClean="0"/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Stata</a:t>
            </a:r>
            <a:endParaRPr lang="es-ES" dirty="0"/>
          </a:p>
          <a:p>
            <a:r>
              <a:rPr lang="es-MX" dirty="0" smtClean="0"/>
              <a:t>read.dta(</a:t>
            </a:r>
            <a:r>
              <a:rPr lang="es-MX" dirty="0" err="1" smtClean="0"/>
              <a:t>file</a:t>
            </a:r>
            <a:r>
              <a:rPr lang="es-MX" dirty="0" smtClean="0"/>
              <a:t>)</a:t>
            </a:r>
          </a:p>
          <a:p>
            <a:endParaRPr lang="es-ES" dirty="0"/>
          </a:p>
          <a:p>
            <a:r>
              <a:rPr lang="es-ES" dirty="0" err="1" smtClean="0"/>
              <a:t>Epi</a:t>
            </a:r>
            <a:r>
              <a:rPr lang="es-ES" dirty="0" smtClean="0"/>
              <a:t> </a:t>
            </a:r>
            <a:r>
              <a:rPr lang="es-ES" dirty="0" err="1" smtClean="0"/>
              <a:t>info</a:t>
            </a:r>
            <a:endParaRPr lang="es-ES" dirty="0" smtClean="0"/>
          </a:p>
          <a:p>
            <a:r>
              <a:rPr lang="es-MX" dirty="0" err="1" smtClean="0"/>
              <a:t>read.epiinfo</a:t>
            </a:r>
            <a:r>
              <a:rPr lang="es-MX" dirty="0" smtClean="0"/>
              <a:t>(</a:t>
            </a:r>
            <a:r>
              <a:rPr lang="es-MX" dirty="0" err="1" smtClean="0"/>
              <a:t>file</a:t>
            </a:r>
            <a:r>
              <a:rPr lang="es-MX" dirty="0" smtClean="0"/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Minitab</a:t>
            </a:r>
            <a:endParaRPr lang="es-ES" dirty="0"/>
          </a:p>
          <a:p>
            <a:r>
              <a:rPr lang="es-MX" dirty="0"/>
              <a:t>read.mtp(</a:t>
            </a:r>
            <a:r>
              <a:rPr lang="es-MX" dirty="0" err="1"/>
              <a:t>file</a:t>
            </a:r>
            <a:r>
              <a:rPr lang="es-MX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SPSS</a:t>
            </a:r>
            <a:endParaRPr lang="es-ES" dirty="0"/>
          </a:p>
          <a:p>
            <a:r>
              <a:rPr lang="es-MX" dirty="0" err="1" smtClean="0"/>
              <a:t>read.spss</a:t>
            </a:r>
            <a:r>
              <a:rPr lang="es-MX" dirty="0" smtClean="0"/>
              <a:t>(</a:t>
            </a:r>
            <a:r>
              <a:rPr lang="es-MX" dirty="0" err="1" smtClean="0"/>
              <a:t>file</a:t>
            </a:r>
            <a:r>
              <a:rPr lang="es-MX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SAS</a:t>
            </a:r>
            <a:endParaRPr lang="es-ES" dirty="0"/>
          </a:p>
          <a:p>
            <a:r>
              <a:rPr lang="es-MX" dirty="0"/>
              <a:t>read.ssd(</a:t>
            </a:r>
            <a:r>
              <a:rPr lang="es-MX" dirty="0" err="1"/>
              <a:t>libname</a:t>
            </a:r>
            <a:r>
              <a:rPr lang="es-MX" dirty="0"/>
              <a:t>, </a:t>
            </a:r>
            <a:r>
              <a:rPr lang="es-MX" dirty="0" err="1"/>
              <a:t>sectionnames</a:t>
            </a:r>
            <a:r>
              <a:rPr lang="es-MX" dirty="0"/>
              <a:t>, </a:t>
            </a:r>
            <a:r>
              <a:rPr lang="es-MX" dirty="0" err="1"/>
              <a:t>tmpXport</a:t>
            </a:r>
            <a:r>
              <a:rPr lang="es-MX" dirty="0"/>
              <a:t>=</a:t>
            </a:r>
            <a:r>
              <a:rPr lang="es-MX" dirty="0" err="1"/>
              <a:t>tempfile</a:t>
            </a:r>
            <a:r>
              <a:rPr lang="es-MX" dirty="0"/>
              <a:t>(), </a:t>
            </a:r>
            <a:endParaRPr lang="es-MX" dirty="0" smtClean="0"/>
          </a:p>
          <a:p>
            <a:r>
              <a:rPr lang="es-MX" dirty="0" err="1" smtClean="0"/>
              <a:t>tmpProgLoc</a:t>
            </a:r>
            <a:r>
              <a:rPr lang="es-MX" dirty="0" smtClean="0"/>
              <a:t>=</a:t>
            </a:r>
            <a:r>
              <a:rPr lang="es-MX" dirty="0" err="1" smtClean="0"/>
              <a:t>tempfile</a:t>
            </a:r>
            <a:r>
              <a:rPr lang="es-MX" dirty="0"/>
              <a:t>(), </a:t>
            </a:r>
            <a:r>
              <a:rPr lang="es-MX" dirty="0" err="1"/>
              <a:t>sascmd</a:t>
            </a:r>
            <a:r>
              <a:rPr lang="es-MX" dirty="0"/>
              <a:t>="</a:t>
            </a:r>
            <a:r>
              <a:rPr lang="es-MX" dirty="0" err="1"/>
              <a:t>sas</a:t>
            </a:r>
            <a:r>
              <a:rPr lang="es-MX" dirty="0" smtClean="0"/>
              <a:t>")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613559" y="3198328"/>
            <a:ext cx="1529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library</a:t>
            </a:r>
            <a:r>
              <a:rPr lang="es-ES" dirty="0" smtClean="0"/>
              <a:t>(</a:t>
            </a:r>
            <a:r>
              <a:rPr lang="es-ES" dirty="0" err="1" smtClean="0">
                <a:solidFill>
                  <a:srgbClr val="FF0000"/>
                </a:solidFill>
              </a:rPr>
              <a:t>xlsx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read.xlsx(</a:t>
            </a:r>
            <a:r>
              <a:rPr lang="es-ES" dirty="0" err="1" smtClean="0"/>
              <a:t>file</a:t>
            </a:r>
            <a:r>
              <a:rPr lang="es-ES" dirty="0" smtClean="0"/>
              <a:t>)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660232" y="2132856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</a:t>
            </a:r>
            <a:r>
              <a:rPr lang="es-ES" dirty="0" smtClean="0"/>
              <a:t>ead.csv(</a:t>
            </a:r>
            <a:r>
              <a:rPr lang="es-ES" dirty="0" err="1" smtClean="0"/>
              <a:t>file</a:t>
            </a:r>
            <a:r>
              <a:rPr lang="es-ES" dirty="0" smtClean="0"/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89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60" y="116632"/>
            <a:ext cx="33179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796" y="377280"/>
            <a:ext cx="2670622" cy="26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804" y="3977680"/>
            <a:ext cx="26688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276" y="3833664"/>
            <a:ext cx="29573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6604" y="325760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Gráficos en 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55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680" y="3508931"/>
            <a:ext cx="2808312" cy="280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89" y="3758584"/>
            <a:ext cx="23081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215" y="3790526"/>
            <a:ext cx="3037533" cy="19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4" y="502363"/>
            <a:ext cx="4501769" cy="25727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819" y="312882"/>
            <a:ext cx="3384376" cy="29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565" y="0"/>
            <a:ext cx="284443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414722" cy="317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8686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195736" y="306896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Gráficos en R</a:t>
            </a:r>
            <a:endParaRPr lang="es-MX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92696"/>
            <a:ext cx="1948732" cy="19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15984"/>
            <a:ext cx="2732706" cy="26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0650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64474"/>
            <a:ext cx="1959688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29651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95936" y="292494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Gráficos en R</a:t>
            </a:r>
            <a:endParaRPr lang="es-MX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747" y="3874501"/>
            <a:ext cx="36868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7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873" y="198650"/>
            <a:ext cx="792088" cy="1181944"/>
          </a:xfrm>
          <a:prstGeom prst="rect">
            <a:avLst/>
          </a:prstGeom>
        </p:spPr>
      </p:pic>
      <p:pic>
        <p:nvPicPr>
          <p:cNvPr id="6" name="5 Imagen" descr="rgraph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4744" y="975224"/>
            <a:ext cx="922629" cy="1412776"/>
          </a:xfrm>
          <a:prstGeom prst="rect">
            <a:avLst/>
          </a:prstGeom>
        </p:spPr>
      </p:pic>
      <p:pic>
        <p:nvPicPr>
          <p:cNvPr id="7" name="6 Imagen" descr="Rgraphsc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5748" y="2687925"/>
            <a:ext cx="893107" cy="1152128"/>
          </a:xfrm>
          <a:prstGeom prst="rect">
            <a:avLst/>
          </a:prstGeom>
        </p:spPr>
      </p:pic>
      <p:pic>
        <p:nvPicPr>
          <p:cNvPr id="8" name="7 Imagen" descr="environ_ec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4856" y="5085184"/>
            <a:ext cx="1500758" cy="1500758"/>
          </a:xfrm>
          <a:prstGeom prst="rect">
            <a:avLst/>
          </a:prstGeom>
        </p:spPr>
      </p:pic>
      <p:pic>
        <p:nvPicPr>
          <p:cNvPr id="10" name="9 Imagen" descr="quant_e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13" y="5085184"/>
            <a:ext cx="1368152" cy="13681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621446" y="5469178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How</a:t>
            </a:r>
            <a:r>
              <a:rPr lang="es-ES" sz="1100" dirty="0" smtClean="0"/>
              <a:t> </a:t>
            </a:r>
            <a:r>
              <a:rPr lang="es-ES" sz="1100" dirty="0" err="1" smtClean="0"/>
              <a:t>to</a:t>
            </a:r>
            <a:r>
              <a:rPr lang="es-ES" sz="1100" dirty="0" smtClean="0"/>
              <a:t> be a </a:t>
            </a:r>
            <a:r>
              <a:rPr lang="es-ES" sz="1100" dirty="0" err="1" smtClean="0"/>
              <a:t>Quantitative</a:t>
            </a:r>
            <a:r>
              <a:rPr lang="es-ES" sz="1100" dirty="0" smtClean="0"/>
              <a:t> </a:t>
            </a:r>
            <a:r>
              <a:rPr lang="es-ES" sz="1100" dirty="0" err="1" smtClean="0"/>
              <a:t>Ecologist</a:t>
            </a:r>
            <a:endParaRPr lang="es-ES" sz="1100" dirty="0" smtClean="0"/>
          </a:p>
          <a:p>
            <a:r>
              <a:rPr lang="es-ES" sz="1100" dirty="0" err="1" smtClean="0"/>
              <a:t>Jason</a:t>
            </a:r>
            <a:r>
              <a:rPr lang="es-ES" sz="1100" dirty="0" smtClean="0"/>
              <a:t> </a:t>
            </a:r>
            <a:r>
              <a:rPr lang="es-ES" sz="1100" dirty="0" err="1" smtClean="0"/>
              <a:t>Matthiopoulos</a:t>
            </a:r>
            <a:endParaRPr lang="es-ES" sz="1100" dirty="0" smtClean="0"/>
          </a:p>
          <a:p>
            <a:r>
              <a:rPr lang="es-ES" sz="1100" dirty="0" smtClean="0"/>
              <a:t>2011, John </a:t>
            </a:r>
            <a:r>
              <a:rPr lang="es-ES" sz="1100" dirty="0" err="1" smtClean="0"/>
              <a:t>Wiley</a:t>
            </a:r>
            <a:r>
              <a:rPr lang="es-ES" sz="1100" dirty="0" smtClean="0"/>
              <a:t>, 467p.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17143" y="5384539"/>
            <a:ext cx="233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Environmental</a:t>
            </a:r>
            <a:r>
              <a:rPr lang="es-ES" sz="1100" dirty="0" smtClean="0"/>
              <a:t> and </a:t>
            </a:r>
            <a:r>
              <a:rPr lang="es-ES" sz="1100" dirty="0" err="1" smtClean="0"/>
              <a:t>Ecological</a:t>
            </a:r>
            <a:r>
              <a:rPr lang="es-ES" sz="1100" dirty="0" smtClean="0"/>
              <a:t> </a:t>
            </a:r>
          </a:p>
          <a:p>
            <a:r>
              <a:rPr lang="es-ES" sz="1100" dirty="0" err="1" smtClean="0"/>
              <a:t>Statistics</a:t>
            </a:r>
            <a:r>
              <a:rPr lang="es-ES" sz="1100" dirty="0" smtClean="0"/>
              <a:t> </a:t>
            </a:r>
            <a:r>
              <a:rPr lang="es-ES" sz="1100" dirty="0" err="1" smtClean="0"/>
              <a:t>with</a:t>
            </a:r>
            <a:r>
              <a:rPr lang="es-ES" sz="1100" dirty="0" smtClean="0"/>
              <a:t> R</a:t>
            </a:r>
          </a:p>
          <a:p>
            <a:r>
              <a:rPr lang="es-ES" sz="1100" dirty="0" err="1" smtClean="0"/>
              <a:t>Song</a:t>
            </a:r>
            <a:r>
              <a:rPr lang="es-ES" sz="1100" dirty="0" smtClean="0"/>
              <a:t> S. </a:t>
            </a:r>
            <a:r>
              <a:rPr lang="es-ES" sz="1100" dirty="0" err="1" smtClean="0"/>
              <a:t>Qian</a:t>
            </a:r>
            <a:endParaRPr lang="es-ES" sz="1100" dirty="0" smtClean="0"/>
          </a:p>
          <a:p>
            <a:r>
              <a:rPr lang="es-ES" sz="1100" dirty="0" smtClean="0"/>
              <a:t>2010,CRC </a:t>
            </a:r>
            <a:r>
              <a:rPr lang="es-ES" sz="1100" dirty="0" err="1" smtClean="0"/>
              <a:t>Press</a:t>
            </a:r>
            <a:r>
              <a:rPr lang="es-ES" sz="1100" dirty="0" smtClean="0"/>
              <a:t>, 421p.</a:t>
            </a:r>
            <a:endParaRPr lang="es-MX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03648" y="1194090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The</a:t>
            </a:r>
            <a:r>
              <a:rPr lang="es-ES" sz="1100" dirty="0" smtClean="0"/>
              <a:t> R Book</a:t>
            </a:r>
            <a:endParaRPr lang="es-MX" sz="1100" dirty="0" smtClean="0"/>
          </a:p>
          <a:p>
            <a:r>
              <a:rPr lang="es-MX" sz="1100" dirty="0" smtClean="0"/>
              <a:t>Michael </a:t>
            </a:r>
            <a:r>
              <a:rPr lang="es-MX" sz="1100" dirty="0"/>
              <a:t>J. </a:t>
            </a:r>
            <a:r>
              <a:rPr lang="es-MX" sz="1100" dirty="0" err="1" smtClean="0"/>
              <a:t>Crawley</a:t>
            </a:r>
            <a:endParaRPr lang="es-MX" sz="1100" dirty="0" smtClean="0"/>
          </a:p>
          <a:p>
            <a:r>
              <a:rPr lang="es-ES" sz="1100" dirty="0" smtClean="0"/>
              <a:t>2007, John </a:t>
            </a:r>
            <a:r>
              <a:rPr lang="es-ES" sz="1100" dirty="0" err="1"/>
              <a:t>W</a:t>
            </a:r>
            <a:r>
              <a:rPr lang="es-ES" sz="1100" dirty="0" err="1" smtClean="0"/>
              <a:t>iley</a:t>
            </a:r>
            <a:r>
              <a:rPr lang="es-ES" sz="1100" dirty="0" smtClean="0"/>
              <a:t>, 951p.</a:t>
            </a:r>
            <a:endParaRPr lang="es-MX" sz="11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24904" y="1397262"/>
            <a:ext cx="18149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R </a:t>
            </a:r>
            <a:r>
              <a:rPr lang="es-ES" sz="1100" dirty="0" err="1" smtClean="0"/>
              <a:t>graphics</a:t>
            </a:r>
            <a:endParaRPr lang="es-ES" sz="1100" dirty="0" smtClean="0"/>
          </a:p>
          <a:p>
            <a:r>
              <a:rPr lang="es-ES" sz="1100" dirty="0" smtClean="0"/>
              <a:t>Paul </a:t>
            </a:r>
            <a:r>
              <a:rPr lang="es-ES" sz="1100" dirty="0" err="1" smtClean="0"/>
              <a:t>Murrell</a:t>
            </a:r>
            <a:endParaRPr lang="es-ES" sz="1100" dirty="0" smtClean="0"/>
          </a:p>
          <a:p>
            <a:r>
              <a:rPr lang="es-ES" sz="1100" dirty="0" smtClean="0"/>
              <a:t>2006, CRC </a:t>
            </a:r>
            <a:r>
              <a:rPr lang="es-ES" sz="1100" dirty="0" err="1" smtClean="0"/>
              <a:t>Press</a:t>
            </a:r>
            <a:r>
              <a:rPr lang="es-ES" sz="1100" dirty="0" smtClean="0"/>
              <a:t>, 303p.</a:t>
            </a:r>
            <a:endParaRPr lang="es-MX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217143" y="2805655"/>
            <a:ext cx="24272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R </a:t>
            </a:r>
            <a:r>
              <a:rPr lang="es-ES" sz="1100" dirty="0" err="1" smtClean="0"/>
              <a:t>Graphics</a:t>
            </a:r>
            <a:r>
              <a:rPr lang="es-ES" sz="1100" dirty="0" smtClean="0"/>
              <a:t> </a:t>
            </a:r>
            <a:r>
              <a:rPr lang="es-ES" sz="1100" dirty="0" err="1" smtClean="0"/>
              <a:t>Cookbook</a:t>
            </a:r>
            <a:endParaRPr lang="es-MX" sz="1100" dirty="0" smtClean="0"/>
          </a:p>
          <a:p>
            <a:r>
              <a:rPr lang="es-MX" sz="1100" dirty="0" err="1" smtClean="0"/>
              <a:t>Hrishi</a:t>
            </a:r>
            <a:r>
              <a:rPr lang="es-MX" sz="1100" dirty="0" smtClean="0"/>
              <a:t> </a:t>
            </a:r>
            <a:r>
              <a:rPr lang="es-MX" sz="1100" dirty="0"/>
              <a:t>V. </a:t>
            </a:r>
            <a:r>
              <a:rPr lang="es-MX" sz="1100" dirty="0" err="1" smtClean="0"/>
              <a:t>Mittal</a:t>
            </a:r>
            <a:endParaRPr lang="es-MX" sz="1100" dirty="0" smtClean="0"/>
          </a:p>
          <a:p>
            <a:r>
              <a:rPr lang="es-ES" sz="1100" dirty="0" smtClean="0"/>
              <a:t>2011, PACKT  Publishing, 272 p.</a:t>
            </a:r>
            <a:endParaRPr lang="es-MX" sz="1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9" y="3271239"/>
            <a:ext cx="91210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619672" y="350077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 in a </a:t>
            </a:r>
            <a:r>
              <a:rPr lang="es-ES" sz="1200" dirty="0" err="1" smtClean="0"/>
              <a:t>nutshell</a:t>
            </a:r>
            <a:endParaRPr lang="es-ES" sz="1200" dirty="0" smtClean="0"/>
          </a:p>
          <a:p>
            <a:r>
              <a:rPr lang="es-ES" sz="1200" dirty="0" smtClean="0"/>
              <a:t>A </a:t>
            </a:r>
            <a:r>
              <a:rPr lang="es-ES" sz="1200" dirty="0"/>
              <a:t>D</a:t>
            </a:r>
            <a:r>
              <a:rPr lang="es-ES" sz="1200" dirty="0" smtClean="0"/>
              <a:t>esktop </a:t>
            </a:r>
            <a:r>
              <a:rPr lang="es-ES" sz="1200" dirty="0"/>
              <a:t>Q</a:t>
            </a:r>
            <a:r>
              <a:rPr lang="es-ES" sz="1200" dirty="0" smtClean="0"/>
              <a:t>uick Reference</a:t>
            </a:r>
          </a:p>
          <a:p>
            <a:r>
              <a:rPr lang="es-ES" sz="1200" dirty="0" smtClean="0"/>
              <a:t>Joseph Adler</a:t>
            </a:r>
          </a:p>
          <a:p>
            <a:r>
              <a:rPr lang="es-ES" sz="1200" dirty="0" smtClean="0"/>
              <a:t>2010, </a:t>
            </a:r>
            <a:r>
              <a:rPr lang="es-ES" sz="1200" dirty="0" err="1" smtClean="0"/>
              <a:t>O’Reilly</a:t>
            </a:r>
            <a:r>
              <a:rPr lang="es-ES" sz="1200" dirty="0" smtClean="0"/>
              <a:t>, 611p.</a:t>
            </a:r>
            <a:endParaRPr lang="es-MX" sz="1200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7" y="1623711"/>
            <a:ext cx="882048" cy="11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tadistica bas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17" y="1268760"/>
            <a:ext cx="981571" cy="138983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42545" y="1395714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Estadística básica con R y</a:t>
            </a:r>
          </a:p>
          <a:p>
            <a:r>
              <a:rPr lang="es-ES" sz="1100" dirty="0" smtClean="0"/>
              <a:t>R-</a:t>
            </a:r>
            <a:r>
              <a:rPr lang="es-ES" sz="1100" dirty="0" err="1" smtClean="0"/>
              <a:t>Commander</a:t>
            </a:r>
            <a:endParaRPr lang="es-ES" sz="1100" dirty="0" smtClean="0"/>
          </a:p>
          <a:p>
            <a:r>
              <a:rPr lang="es-ES" sz="1100" dirty="0" smtClean="0"/>
              <a:t>Arriaza Gómez, et al.</a:t>
            </a:r>
          </a:p>
          <a:p>
            <a:r>
              <a:rPr lang="es-ES" sz="1100" dirty="0" smtClean="0"/>
              <a:t>2008, Universidad de Cádiz, 128p.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8277" y="3671521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Prácticas de Estadística en R</a:t>
            </a:r>
          </a:p>
          <a:p>
            <a:r>
              <a:rPr lang="es-MX" sz="1200" b="1" dirty="0"/>
              <a:t>Ingeniería Técnica en Informática de Sistemas</a:t>
            </a:r>
          </a:p>
          <a:p>
            <a:r>
              <a:rPr lang="es-MX" sz="1200" dirty="0"/>
              <a:t>Manuel Febrero </a:t>
            </a:r>
            <a:r>
              <a:rPr lang="es-MX" sz="1200" dirty="0" err="1"/>
              <a:t>Bande</a:t>
            </a:r>
            <a:endParaRPr lang="es-MX" sz="1200" dirty="0"/>
          </a:p>
          <a:p>
            <a:r>
              <a:rPr lang="es-MX" sz="1200" dirty="0"/>
              <a:t>Pedro Galeano San Miguel</a:t>
            </a:r>
          </a:p>
          <a:p>
            <a:r>
              <a:rPr lang="es-MX" sz="1200" dirty="0"/>
              <a:t>Julio González Díaz</a:t>
            </a:r>
          </a:p>
          <a:p>
            <a:r>
              <a:rPr lang="es-MX" sz="1200" dirty="0"/>
              <a:t>Beatriz </a:t>
            </a:r>
            <a:r>
              <a:rPr lang="es-MX" sz="1200" dirty="0" err="1"/>
              <a:t>Pateiro</a:t>
            </a:r>
            <a:r>
              <a:rPr lang="es-MX" sz="1200" dirty="0"/>
              <a:t> </a:t>
            </a:r>
            <a:r>
              <a:rPr lang="es-MX" sz="1200" dirty="0" smtClean="0"/>
              <a:t>López</a:t>
            </a:r>
          </a:p>
          <a:p>
            <a:r>
              <a:rPr lang="es-ES" sz="1200" dirty="0" smtClean="0"/>
              <a:t>2009, Universidad de Santiago de Compostela, 102 p.</a:t>
            </a:r>
            <a:endParaRPr lang="es-MX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7" y="3851303"/>
            <a:ext cx="986690" cy="13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4319"/>
            <a:ext cx="1679824" cy="129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732240" y="11623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 </a:t>
            </a:r>
            <a:r>
              <a:rPr lang="es-ES" sz="1200" dirty="0" err="1" smtClean="0"/>
              <a:t>fundamentals</a:t>
            </a:r>
            <a:r>
              <a:rPr lang="es-ES" sz="1200" dirty="0" smtClean="0"/>
              <a:t> and </a:t>
            </a:r>
          </a:p>
          <a:p>
            <a:r>
              <a:rPr lang="es-ES" sz="1200" dirty="0" err="1" smtClean="0"/>
              <a:t>Programming</a:t>
            </a:r>
            <a:r>
              <a:rPr lang="es-ES" sz="1200" dirty="0" smtClean="0"/>
              <a:t> </a:t>
            </a:r>
            <a:r>
              <a:rPr lang="es-ES" sz="1200" dirty="0" err="1" smtClean="0"/>
              <a:t>Techniques</a:t>
            </a:r>
            <a:endParaRPr lang="es-ES" sz="1200" dirty="0" smtClean="0"/>
          </a:p>
          <a:p>
            <a:r>
              <a:rPr lang="es-MX" sz="1200" dirty="0"/>
              <a:t>Thomas </a:t>
            </a:r>
            <a:r>
              <a:rPr lang="es-MX" sz="1200" dirty="0" err="1"/>
              <a:t>Lumley</a:t>
            </a:r>
            <a:endParaRPr lang="es-MX" sz="1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77" y="2794654"/>
            <a:ext cx="1204333" cy="13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768112" y="281637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 para principiantes</a:t>
            </a:r>
          </a:p>
          <a:p>
            <a:r>
              <a:rPr lang="es-MX" sz="1200" dirty="0"/>
              <a:t>Emmanuel </a:t>
            </a:r>
            <a:r>
              <a:rPr lang="es-MX" sz="1200" dirty="0" err="1"/>
              <a:t>Paradis</a:t>
            </a:r>
            <a:endParaRPr lang="es-MX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68112" y="53732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Curso </a:t>
            </a:r>
            <a:r>
              <a:rPr lang="es-MX" sz="1200" dirty="0" smtClean="0"/>
              <a:t>básico </a:t>
            </a:r>
            <a:r>
              <a:rPr lang="es-MX" sz="1200" dirty="0"/>
              <a:t>de R</a:t>
            </a:r>
          </a:p>
          <a:p>
            <a:r>
              <a:rPr lang="es-MX" sz="1200" dirty="0"/>
              <a:t>Francesc Carmona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99105"/>
            <a:ext cx="1243910" cy="9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1605</TotalTime>
  <Words>1727</Words>
  <Application>Microsoft Office PowerPoint</Application>
  <PresentationFormat>Presentación en pantalla (4:3)</PresentationFormat>
  <Paragraphs>468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Grafos1</dc:creator>
  <cp:lastModifiedBy>Grafos1</cp:lastModifiedBy>
  <cp:revision>84</cp:revision>
  <dcterms:created xsi:type="dcterms:W3CDTF">2013-09-04T19:20:54Z</dcterms:created>
  <dcterms:modified xsi:type="dcterms:W3CDTF">2014-04-03T20:03:02Z</dcterms:modified>
</cp:coreProperties>
</file>